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5" r:id="rId5"/>
    <p:sldId id="262" r:id="rId6"/>
    <p:sldId id="268" r:id="rId7"/>
    <p:sldId id="279" r:id="rId8"/>
    <p:sldId id="261" r:id="rId9"/>
    <p:sldId id="272" r:id="rId10"/>
    <p:sldId id="266" r:id="rId11"/>
    <p:sldId id="275" r:id="rId12"/>
    <p:sldId id="281" r:id="rId13"/>
    <p:sldId id="280" r:id="rId14"/>
    <p:sldId id="276" r:id="rId15"/>
    <p:sldId id="282" r:id="rId16"/>
    <p:sldId id="260" r:id="rId17"/>
    <p:sldId id="283" r:id="rId18"/>
    <p:sldId id="263" r:id="rId19"/>
  </p:sldIdLst>
  <p:sldSz cx="12192000" cy="6858000"/>
  <p:notesSz cx="6858000" cy="9144000"/>
  <p:embeddedFontLst>
    <p:embeddedFont>
      <p:font typeface="Adobe 仿宋 Std R" panose="02020400000000000000" pitchFamily="18" charset="-122"/>
      <p:regular r:id="rId21"/>
    </p:embeddedFont>
    <p:embeddedFont>
      <p:font typeface="Cambria Math" panose="02040503050406030204" pitchFamily="18" charset="0"/>
      <p:regular r:id="rId22"/>
    </p:embeddedFont>
    <p:embeddedFont>
      <p:font typeface="等线" panose="02010600030101010101" pitchFamily="2" charset="-122"/>
      <p:regular r:id="rId23"/>
      <p:bold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11" d="100"/>
          <a:sy n="111" d="100"/>
        </p:scale>
        <p:origin x="6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B77AFB-DBB0-4C3A-8253-EF8103591973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13D75-0971-46E2-972F-876BF1F022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126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0231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19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395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0273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767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12816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531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2226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7452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772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578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741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691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780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629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2584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5821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13D75-0971-46E2-972F-876BF1F0223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381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62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539401" y="1955802"/>
            <a:ext cx="9128598" cy="3035300"/>
          </a:xfrm>
          <a:custGeom>
            <a:avLst/>
            <a:gdLst>
              <a:gd name="connsiteX0" fmla="*/ 4647286 w 9128598"/>
              <a:gd name="connsiteY0" fmla="*/ 666285 h 3035300"/>
              <a:gd name="connsiteX1" fmla="*/ 6804955 w 9128598"/>
              <a:gd name="connsiteY1" fmla="*/ 666285 h 3035300"/>
              <a:gd name="connsiteX2" fmla="*/ 6804955 w 9128598"/>
              <a:gd name="connsiteY2" fmla="*/ 3035300 h 3035300"/>
              <a:gd name="connsiteX3" fmla="*/ 4647286 w 9128598"/>
              <a:gd name="connsiteY3" fmla="*/ 3035300 h 3035300"/>
              <a:gd name="connsiteX4" fmla="*/ 6970929 w 9128598"/>
              <a:gd name="connsiteY4" fmla="*/ 0 h 3035300"/>
              <a:gd name="connsiteX5" fmla="*/ 9128598 w 9128598"/>
              <a:gd name="connsiteY5" fmla="*/ 0 h 3035300"/>
              <a:gd name="connsiteX6" fmla="*/ 9128598 w 9128598"/>
              <a:gd name="connsiteY6" fmla="*/ 3035300 h 3035300"/>
              <a:gd name="connsiteX7" fmla="*/ 6970929 w 9128598"/>
              <a:gd name="connsiteY7" fmla="*/ 3035300 h 3035300"/>
              <a:gd name="connsiteX8" fmla="*/ 2323643 w 9128598"/>
              <a:gd name="connsiteY8" fmla="*/ 0 h 3035300"/>
              <a:gd name="connsiteX9" fmla="*/ 4481312 w 9128598"/>
              <a:gd name="connsiteY9" fmla="*/ 0 h 3035300"/>
              <a:gd name="connsiteX10" fmla="*/ 4481312 w 9128598"/>
              <a:gd name="connsiteY10" fmla="*/ 2421894 h 3035300"/>
              <a:gd name="connsiteX11" fmla="*/ 2323643 w 9128598"/>
              <a:gd name="connsiteY11" fmla="*/ 2421894 h 3035300"/>
              <a:gd name="connsiteX12" fmla="*/ 0 w 9128598"/>
              <a:gd name="connsiteY12" fmla="*/ 0 h 3035300"/>
              <a:gd name="connsiteX13" fmla="*/ 2157669 w 9128598"/>
              <a:gd name="connsiteY13" fmla="*/ 0 h 3035300"/>
              <a:gd name="connsiteX14" fmla="*/ 2157669 w 9128598"/>
              <a:gd name="connsiteY14" fmla="*/ 3035300 h 3035300"/>
              <a:gd name="connsiteX15" fmla="*/ 0 w 9128598"/>
              <a:gd name="connsiteY15" fmla="*/ 3035300 h 303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128598" h="3035300">
                <a:moveTo>
                  <a:pt x="4647286" y="666285"/>
                </a:moveTo>
                <a:lnTo>
                  <a:pt x="6804955" y="666285"/>
                </a:lnTo>
                <a:lnTo>
                  <a:pt x="6804955" y="3035300"/>
                </a:lnTo>
                <a:lnTo>
                  <a:pt x="4647286" y="3035300"/>
                </a:lnTo>
                <a:close/>
                <a:moveTo>
                  <a:pt x="6970929" y="0"/>
                </a:moveTo>
                <a:lnTo>
                  <a:pt x="9128598" y="0"/>
                </a:lnTo>
                <a:lnTo>
                  <a:pt x="9128598" y="3035300"/>
                </a:lnTo>
                <a:lnTo>
                  <a:pt x="6970929" y="3035300"/>
                </a:lnTo>
                <a:close/>
                <a:moveTo>
                  <a:pt x="2323643" y="0"/>
                </a:moveTo>
                <a:lnTo>
                  <a:pt x="4481312" y="0"/>
                </a:lnTo>
                <a:lnTo>
                  <a:pt x="4481312" y="2421894"/>
                </a:lnTo>
                <a:lnTo>
                  <a:pt x="2323643" y="2421894"/>
                </a:lnTo>
                <a:close/>
                <a:moveTo>
                  <a:pt x="0" y="0"/>
                </a:moveTo>
                <a:lnTo>
                  <a:pt x="2157669" y="0"/>
                </a:lnTo>
                <a:lnTo>
                  <a:pt x="2157669" y="3035300"/>
                </a:lnTo>
                <a:lnTo>
                  <a:pt x="0" y="30353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426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695326" y="2032000"/>
            <a:ext cx="5802753" cy="3873500"/>
          </a:xfrm>
          <a:custGeom>
            <a:avLst/>
            <a:gdLst>
              <a:gd name="connsiteX0" fmla="*/ 0 w 5802753"/>
              <a:gd name="connsiteY0" fmla="*/ 0 h 3873500"/>
              <a:gd name="connsiteX1" fmla="*/ 5802753 w 5802753"/>
              <a:gd name="connsiteY1" fmla="*/ 0 h 3873500"/>
              <a:gd name="connsiteX2" fmla="*/ 5802753 w 5802753"/>
              <a:gd name="connsiteY2" fmla="*/ 3873500 h 3873500"/>
              <a:gd name="connsiteX3" fmla="*/ 0 w 5802753"/>
              <a:gd name="connsiteY3" fmla="*/ 3873500 h 387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2753" h="3873500">
                <a:moveTo>
                  <a:pt x="0" y="0"/>
                </a:moveTo>
                <a:lnTo>
                  <a:pt x="5802753" y="0"/>
                </a:lnTo>
                <a:lnTo>
                  <a:pt x="5802753" y="3873500"/>
                </a:lnTo>
                <a:lnTo>
                  <a:pt x="0" y="38735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0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137558" y="2154903"/>
            <a:ext cx="2689324" cy="1749270"/>
          </a:xfrm>
          <a:custGeom>
            <a:avLst/>
            <a:gdLst>
              <a:gd name="connsiteX0" fmla="*/ 0 w 2689324"/>
              <a:gd name="connsiteY0" fmla="*/ 0 h 1749270"/>
              <a:gd name="connsiteX1" fmla="*/ 2689324 w 2689324"/>
              <a:gd name="connsiteY1" fmla="*/ 0 h 1749270"/>
              <a:gd name="connsiteX2" fmla="*/ 2689324 w 2689324"/>
              <a:gd name="connsiteY2" fmla="*/ 1749270 h 1749270"/>
              <a:gd name="connsiteX3" fmla="*/ 0 w 2689324"/>
              <a:gd name="connsiteY3" fmla="*/ 1749270 h 174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9324" h="1749270">
                <a:moveTo>
                  <a:pt x="0" y="0"/>
                </a:moveTo>
                <a:lnTo>
                  <a:pt x="2689324" y="0"/>
                </a:lnTo>
                <a:lnTo>
                  <a:pt x="2689324" y="1749270"/>
                </a:lnTo>
                <a:lnTo>
                  <a:pt x="0" y="17492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4751337" y="2154903"/>
            <a:ext cx="2689324" cy="1749270"/>
          </a:xfrm>
          <a:custGeom>
            <a:avLst/>
            <a:gdLst>
              <a:gd name="connsiteX0" fmla="*/ 0 w 2689324"/>
              <a:gd name="connsiteY0" fmla="*/ 0 h 1749270"/>
              <a:gd name="connsiteX1" fmla="*/ 2689324 w 2689324"/>
              <a:gd name="connsiteY1" fmla="*/ 0 h 1749270"/>
              <a:gd name="connsiteX2" fmla="*/ 2689324 w 2689324"/>
              <a:gd name="connsiteY2" fmla="*/ 1749270 h 1749270"/>
              <a:gd name="connsiteX3" fmla="*/ 0 w 2689324"/>
              <a:gd name="connsiteY3" fmla="*/ 1749270 h 174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9324" h="1749270">
                <a:moveTo>
                  <a:pt x="0" y="0"/>
                </a:moveTo>
                <a:lnTo>
                  <a:pt x="2689324" y="0"/>
                </a:lnTo>
                <a:lnTo>
                  <a:pt x="2689324" y="1749270"/>
                </a:lnTo>
                <a:lnTo>
                  <a:pt x="0" y="17492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365117" y="2154903"/>
            <a:ext cx="2689324" cy="1749270"/>
          </a:xfrm>
          <a:custGeom>
            <a:avLst/>
            <a:gdLst>
              <a:gd name="connsiteX0" fmla="*/ 0 w 2689324"/>
              <a:gd name="connsiteY0" fmla="*/ 0 h 1749270"/>
              <a:gd name="connsiteX1" fmla="*/ 2689324 w 2689324"/>
              <a:gd name="connsiteY1" fmla="*/ 0 h 1749270"/>
              <a:gd name="connsiteX2" fmla="*/ 2689324 w 2689324"/>
              <a:gd name="connsiteY2" fmla="*/ 1749270 h 1749270"/>
              <a:gd name="connsiteX3" fmla="*/ 0 w 2689324"/>
              <a:gd name="connsiteY3" fmla="*/ 1749270 h 174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9324" h="1749270">
                <a:moveTo>
                  <a:pt x="0" y="0"/>
                </a:moveTo>
                <a:lnTo>
                  <a:pt x="2689324" y="0"/>
                </a:lnTo>
                <a:lnTo>
                  <a:pt x="2689324" y="1749270"/>
                </a:lnTo>
                <a:lnTo>
                  <a:pt x="0" y="17492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7629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695325" y="647700"/>
            <a:ext cx="4048125" cy="5505450"/>
          </a:xfrm>
          <a:custGeom>
            <a:avLst/>
            <a:gdLst>
              <a:gd name="connsiteX0" fmla="*/ 0 w 4048125"/>
              <a:gd name="connsiteY0" fmla="*/ 0 h 5505450"/>
              <a:gd name="connsiteX1" fmla="*/ 4048125 w 4048125"/>
              <a:gd name="connsiteY1" fmla="*/ 0 h 5505450"/>
              <a:gd name="connsiteX2" fmla="*/ 4048125 w 4048125"/>
              <a:gd name="connsiteY2" fmla="*/ 5505450 h 5505450"/>
              <a:gd name="connsiteX3" fmla="*/ 0 w 4048125"/>
              <a:gd name="connsiteY3" fmla="*/ 5505450 h 55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8125" h="5505450">
                <a:moveTo>
                  <a:pt x="0" y="0"/>
                </a:moveTo>
                <a:lnTo>
                  <a:pt x="4048125" y="0"/>
                </a:lnTo>
                <a:lnTo>
                  <a:pt x="4048125" y="5505450"/>
                </a:lnTo>
                <a:lnTo>
                  <a:pt x="0" y="55054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2216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695325" y="650930"/>
            <a:ext cx="10801351" cy="3177153"/>
          </a:xfrm>
          <a:custGeom>
            <a:avLst/>
            <a:gdLst>
              <a:gd name="connsiteX0" fmla="*/ 0 w 10801351"/>
              <a:gd name="connsiteY0" fmla="*/ 0 h 3177153"/>
              <a:gd name="connsiteX1" fmla="*/ 10801351 w 10801351"/>
              <a:gd name="connsiteY1" fmla="*/ 0 h 3177153"/>
              <a:gd name="connsiteX2" fmla="*/ 10801351 w 10801351"/>
              <a:gd name="connsiteY2" fmla="*/ 3177153 h 3177153"/>
              <a:gd name="connsiteX3" fmla="*/ 0 w 10801351"/>
              <a:gd name="connsiteY3" fmla="*/ 3177153 h 3177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1351" h="3177153">
                <a:moveTo>
                  <a:pt x="0" y="0"/>
                </a:moveTo>
                <a:lnTo>
                  <a:pt x="10801351" y="0"/>
                </a:lnTo>
                <a:lnTo>
                  <a:pt x="10801351" y="3177153"/>
                </a:lnTo>
                <a:lnTo>
                  <a:pt x="0" y="31771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180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0819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725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1189738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3875775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6561812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3"/>
          </p:nvPr>
        </p:nvSpPr>
        <p:spPr>
          <a:xfrm>
            <a:off x="9247849" y="2112735"/>
            <a:ext cx="1754414" cy="1754414"/>
          </a:xfrm>
          <a:custGeom>
            <a:avLst/>
            <a:gdLst>
              <a:gd name="connsiteX0" fmla="*/ 877207 w 1754414"/>
              <a:gd name="connsiteY0" fmla="*/ 0 h 1754414"/>
              <a:gd name="connsiteX1" fmla="*/ 1754414 w 1754414"/>
              <a:gd name="connsiteY1" fmla="*/ 877207 h 1754414"/>
              <a:gd name="connsiteX2" fmla="*/ 877207 w 1754414"/>
              <a:gd name="connsiteY2" fmla="*/ 1754414 h 1754414"/>
              <a:gd name="connsiteX3" fmla="*/ 0 w 1754414"/>
              <a:gd name="connsiteY3" fmla="*/ 877207 h 175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4414" h="1754414">
                <a:moveTo>
                  <a:pt x="877207" y="0"/>
                </a:moveTo>
                <a:lnTo>
                  <a:pt x="1754414" y="877207"/>
                </a:lnTo>
                <a:lnTo>
                  <a:pt x="877207" y="1754414"/>
                </a:lnTo>
                <a:lnTo>
                  <a:pt x="0" y="87720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282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117600" y="4209143"/>
            <a:ext cx="5181600" cy="2046514"/>
          </a:xfrm>
          <a:custGeom>
            <a:avLst/>
            <a:gdLst>
              <a:gd name="connsiteX0" fmla="*/ 0 w 5181600"/>
              <a:gd name="connsiteY0" fmla="*/ 0 h 2046514"/>
              <a:gd name="connsiteX1" fmla="*/ 5181600 w 5181600"/>
              <a:gd name="connsiteY1" fmla="*/ 0 h 2046514"/>
              <a:gd name="connsiteX2" fmla="*/ 5181600 w 5181600"/>
              <a:gd name="connsiteY2" fmla="*/ 2046514 h 2046514"/>
              <a:gd name="connsiteX3" fmla="*/ 0 w 5181600"/>
              <a:gd name="connsiteY3" fmla="*/ 2046514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1600" h="2046514">
                <a:moveTo>
                  <a:pt x="0" y="0"/>
                </a:moveTo>
                <a:lnTo>
                  <a:pt x="5181600" y="0"/>
                </a:lnTo>
                <a:lnTo>
                  <a:pt x="5181600" y="2046514"/>
                </a:lnTo>
                <a:lnTo>
                  <a:pt x="0" y="20465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6498078" y="1681843"/>
            <a:ext cx="4576322" cy="4573814"/>
          </a:xfrm>
          <a:custGeom>
            <a:avLst/>
            <a:gdLst>
              <a:gd name="connsiteX0" fmla="*/ 0 w 4576322"/>
              <a:gd name="connsiteY0" fmla="*/ 0 h 4573814"/>
              <a:gd name="connsiteX1" fmla="*/ 4576322 w 4576322"/>
              <a:gd name="connsiteY1" fmla="*/ 0 h 4573814"/>
              <a:gd name="connsiteX2" fmla="*/ 4576322 w 4576322"/>
              <a:gd name="connsiteY2" fmla="*/ 4573814 h 4573814"/>
              <a:gd name="connsiteX3" fmla="*/ 0 w 4576322"/>
              <a:gd name="connsiteY3" fmla="*/ 4573814 h 4573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6322" h="4573814">
                <a:moveTo>
                  <a:pt x="0" y="0"/>
                </a:moveTo>
                <a:lnTo>
                  <a:pt x="4576322" y="0"/>
                </a:lnTo>
                <a:lnTo>
                  <a:pt x="4576322" y="4573814"/>
                </a:lnTo>
                <a:lnTo>
                  <a:pt x="0" y="45738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252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911559" y="3207658"/>
            <a:ext cx="4998597" cy="2801259"/>
          </a:xfrm>
          <a:custGeom>
            <a:avLst/>
            <a:gdLst>
              <a:gd name="connsiteX0" fmla="*/ 0 w 4998597"/>
              <a:gd name="connsiteY0" fmla="*/ 0 h 2801259"/>
              <a:gd name="connsiteX1" fmla="*/ 4998597 w 4998597"/>
              <a:gd name="connsiteY1" fmla="*/ 0 h 2801259"/>
              <a:gd name="connsiteX2" fmla="*/ 4998597 w 4998597"/>
              <a:gd name="connsiteY2" fmla="*/ 2801259 h 2801259"/>
              <a:gd name="connsiteX3" fmla="*/ 0 w 4998597"/>
              <a:gd name="connsiteY3" fmla="*/ 2801259 h 280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98597" h="2801259">
                <a:moveTo>
                  <a:pt x="0" y="0"/>
                </a:moveTo>
                <a:lnTo>
                  <a:pt x="4998597" y="0"/>
                </a:lnTo>
                <a:lnTo>
                  <a:pt x="4998597" y="2801259"/>
                </a:lnTo>
                <a:lnTo>
                  <a:pt x="0" y="28012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6281845" y="3207658"/>
            <a:ext cx="4998597" cy="2801259"/>
          </a:xfrm>
          <a:custGeom>
            <a:avLst/>
            <a:gdLst>
              <a:gd name="connsiteX0" fmla="*/ 0 w 4998597"/>
              <a:gd name="connsiteY0" fmla="*/ 0 h 2801259"/>
              <a:gd name="connsiteX1" fmla="*/ 4998597 w 4998597"/>
              <a:gd name="connsiteY1" fmla="*/ 0 h 2801259"/>
              <a:gd name="connsiteX2" fmla="*/ 4998597 w 4998597"/>
              <a:gd name="connsiteY2" fmla="*/ 2801259 h 2801259"/>
              <a:gd name="connsiteX3" fmla="*/ 0 w 4998597"/>
              <a:gd name="connsiteY3" fmla="*/ 2801259 h 280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98597" h="2801259">
                <a:moveTo>
                  <a:pt x="0" y="0"/>
                </a:moveTo>
                <a:lnTo>
                  <a:pt x="4998597" y="0"/>
                </a:lnTo>
                <a:lnTo>
                  <a:pt x="4998597" y="2801259"/>
                </a:lnTo>
                <a:lnTo>
                  <a:pt x="0" y="28012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858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193800" y="1866900"/>
            <a:ext cx="4728722" cy="1905000"/>
          </a:xfrm>
          <a:custGeom>
            <a:avLst/>
            <a:gdLst>
              <a:gd name="connsiteX0" fmla="*/ 0 w 4728722"/>
              <a:gd name="connsiteY0" fmla="*/ 0 h 1905000"/>
              <a:gd name="connsiteX1" fmla="*/ 4728722 w 4728722"/>
              <a:gd name="connsiteY1" fmla="*/ 0 h 1905000"/>
              <a:gd name="connsiteX2" fmla="*/ 4728722 w 4728722"/>
              <a:gd name="connsiteY2" fmla="*/ 1905000 h 1905000"/>
              <a:gd name="connsiteX3" fmla="*/ 0 w 4728722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8722" h="1905000">
                <a:moveTo>
                  <a:pt x="0" y="0"/>
                </a:moveTo>
                <a:lnTo>
                  <a:pt x="4728722" y="0"/>
                </a:lnTo>
                <a:lnTo>
                  <a:pt x="4728722" y="1905000"/>
                </a:lnTo>
                <a:lnTo>
                  <a:pt x="0" y="190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6273800" y="1866900"/>
            <a:ext cx="4728722" cy="1905000"/>
          </a:xfrm>
          <a:custGeom>
            <a:avLst/>
            <a:gdLst>
              <a:gd name="connsiteX0" fmla="*/ 0 w 4728722"/>
              <a:gd name="connsiteY0" fmla="*/ 0 h 1905000"/>
              <a:gd name="connsiteX1" fmla="*/ 4728722 w 4728722"/>
              <a:gd name="connsiteY1" fmla="*/ 0 h 1905000"/>
              <a:gd name="connsiteX2" fmla="*/ 4728722 w 4728722"/>
              <a:gd name="connsiteY2" fmla="*/ 1905000 h 1905000"/>
              <a:gd name="connsiteX3" fmla="*/ 0 w 4728722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8722" h="1905000">
                <a:moveTo>
                  <a:pt x="0" y="0"/>
                </a:moveTo>
                <a:lnTo>
                  <a:pt x="4728722" y="0"/>
                </a:lnTo>
                <a:lnTo>
                  <a:pt x="4728722" y="1905000"/>
                </a:lnTo>
                <a:lnTo>
                  <a:pt x="0" y="190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1193800" y="4102100"/>
            <a:ext cx="4728722" cy="1905000"/>
          </a:xfrm>
          <a:custGeom>
            <a:avLst/>
            <a:gdLst>
              <a:gd name="connsiteX0" fmla="*/ 0 w 4728722"/>
              <a:gd name="connsiteY0" fmla="*/ 0 h 1905000"/>
              <a:gd name="connsiteX1" fmla="*/ 4728722 w 4728722"/>
              <a:gd name="connsiteY1" fmla="*/ 0 h 1905000"/>
              <a:gd name="connsiteX2" fmla="*/ 4728722 w 4728722"/>
              <a:gd name="connsiteY2" fmla="*/ 1905000 h 1905000"/>
              <a:gd name="connsiteX3" fmla="*/ 0 w 4728722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8722" h="1905000">
                <a:moveTo>
                  <a:pt x="0" y="0"/>
                </a:moveTo>
                <a:lnTo>
                  <a:pt x="4728722" y="0"/>
                </a:lnTo>
                <a:lnTo>
                  <a:pt x="4728722" y="1905000"/>
                </a:lnTo>
                <a:lnTo>
                  <a:pt x="0" y="190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415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709548" y="20047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4103813" y="27413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498078" y="20047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892343" y="2741386"/>
            <a:ext cx="1473200" cy="1473200"/>
          </a:xfrm>
          <a:custGeom>
            <a:avLst/>
            <a:gdLst>
              <a:gd name="connsiteX0" fmla="*/ 0 w 1473200"/>
              <a:gd name="connsiteY0" fmla="*/ 0 h 1473200"/>
              <a:gd name="connsiteX1" fmla="*/ 1473200 w 1473200"/>
              <a:gd name="connsiteY1" fmla="*/ 0 h 1473200"/>
              <a:gd name="connsiteX2" fmla="*/ 1473200 w 1473200"/>
              <a:gd name="connsiteY2" fmla="*/ 1473200 h 1473200"/>
              <a:gd name="connsiteX3" fmla="*/ 0 w 1473200"/>
              <a:gd name="connsiteY3" fmla="*/ 1473200 h 147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3200" h="1473200">
                <a:moveTo>
                  <a:pt x="0" y="0"/>
                </a:moveTo>
                <a:lnTo>
                  <a:pt x="1473200" y="0"/>
                </a:lnTo>
                <a:lnTo>
                  <a:pt x="1473200" y="1473200"/>
                </a:lnTo>
                <a:lnTo>
                  <a:pt x="0" y="147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452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332690" y="1746250"/>
            <a:ext cx="2709422" cy="3524250"/>
          </a:xfrm>
          <a:custGeom>
            <a:avLst/>
            <a:gdLst>
              <a:gd name="connsiteX0" fmla="*/ 0 w 2709422"/>
              <a:gd name="connsiteY0" fmla="*/ 0 h 3524250"/>
              <a:gd name="connsiteX1" fmla="*/ 2709422 w 2709422"/>
              <a:gd name="connsiteY1" fmla="*/ 0 h 3524250"/>
              <a:gd name="connsiteX2" fmla="*/ 2709422 w 2709422"/>
              <a:gd name="connsiteY2" fmla="*/ 3524250 h 3524250"/>
              <a:gd name="connsiteX3" fmla="*/ 0 w 2709422"/>
              <a:gd name="connsiteY3" fmla="*/ 352425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9422" h="3524250">
                <a:moveTo>
                  <a:pt x="0" y="0"/>
                </a:moveTo>
                <a:lnTo>
                  <a:pt x="2709422" y="0"/>
                </a:lnTo>
                <a:lnTo>
                  <a:pt x="2709422" y="3524250"/>
                </a:lnTo>
                <a:lnTo>
                  <a:pt x="0" y="3524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4746829" y="1746250"/>
            <a:ext cx="2709422" cy="3524250"/>
          </a:xfrm>
          <a:custGeom>
            <a:avLst/>
            <a:gdLst>
              <a:gd name="connsiteX0" fmla="*/ 0 w 2709422"/>
              <a:gd name="connsiteY0" fmla="*/ 0 h 3524250"/>
              <a:gd name="connsiteX1" fmla="*/ 2709422 w 2709422"/>
              <a:gd name="connsiteY1" fmla="*/ 0 h 3524250"/>
              <a:gd name="connsiteX2" fmla="*/ 2709422 w 2709422"/>
              <a:gd name="connsiteY2" fmla="*/ 3524250 h 3524250"/>
              <a:gd name="connsiteX3" fmla="*/ 0 w 2709422"/>
              <a:gd name="connsiteY3" fmla="*/ 352425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9422" h="3524250">
                <a:moveTo>
                  <a:pt x="0" y="0"/>
                </a:moveTo>
                <a:lnTo>
                  <a:pt x="2709422" y="0"/>
                </a:lnTo>
                <a:lnTo>
                  <a:pt x="2709422" y="3524250"/>
                </a:lnTo>
                <a:lnTo>
                  <a:pt x="0" y="3524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160968" y="1746250"/>
            <a:ext cx="2709422" cy="3524250"/>
          </a:xfrm>
          <a:custGeom>
            <a:avLst/>
            <a:gdLst>
              <a:gd name="connsiteX0" fmla="*/ 0 w 2709422"/>
              <a:gd name="connsiteY0" fmla="*/ 0 h 3524250"/>
              <a:gd name="connsiteX1" fmla="*/ 2709422 w 2709422"/>
              <a:gd name="connsiteY1" fmla="*/ 0 h 3524250"/>
              <a:gd name="connsiteX2" fmla="*/ 2709422 w 2709422"/>
              <a:gd name="connsiteY2" fmla="*/ 3524250 h 3524250"/>
              <a:gd name="connsiteX3" fmla="*/ 0 w 2709422"/>
              <a:gd name="connsiteY3" fmla="*/ 3524250 h 352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9422" h="3524250">
                <a:moveTo>
                  <a:pt x="0" y="0"/>
                </a:moveTo>
                <a:lnTo>
                  <a:pt x="2709422" y="0"/>
                </a:lnTo>
                <a:lnTo>
                  <a:pt x="2709422" y="3524250"/>
                </a:lnTo>
                <a:lnTo>
                  <a:pt x="0" y="3524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301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5145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66" r:id="rId4"/>
    <p:sldLayoutId id="2147483665" r:id="rId5"/>
    <p:sldLayoutId id="2147483664" r:id="rId6"/>
    <p:sldLayoutId id="2147483663" r:id="rId7"/>
    <p:sldLayoutId id="2147483662" r:id="rId8"/>
    <p:sldLayoutId id="2147483661" r:id="rId9"/>
    <p:sldLayoutId id="2147483660" r:id="rId10"/>
    <p:sldLayoutId id="2147483659" r:id="rId11"/>
    <p:sldLayoutId id="2147483658" r:id="rId12"/>
    <p:sldLayoutId id="2147483657" r:id="rId13"/>
    <p:sldLayoutId id="214748365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占位符 34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30" b="18630"/>
          <a:stretch>
            <a:fillRect/>
          </a:stretch>
        </p:blipFill>
        <p:spPr/>
      </p:pic>
      <p:sp>
        <p:nvSpPr>
          <p:cNvPr id="3" name="矩形 2"/>
          <p:cNvSpPr/>
          <p:nvPr/>
        </p:nvSpPr>
        <p:spPr>
          <a:xfrm>
            <a:off x="1637656" y="2685532"/>
            <a:ext cx="8916690" cy="2750047"/>
          </a:xfrm>
          <a:prstGeom prst="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64599" y="3038926"/>
            <a:ext cx="7862804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ctr"/>
            <a:r>
              <a:rPr lang="zh-CN" altLang="en-US" sz="80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金罐游戏问题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164597" y="4322145"/>
            <a:ext cx="7862806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>
            <a:defPPr>
              <a:defRPr lang="zh-CN"/>
            </a:defPPr>
            <a:lvl1pPr algn="dist">
              <a:defRPr sz="9600"/>
            </a:lvl1pPr>
          </a:lstStyle>
          <a:p>
            <a:pPr algn="ctr"/>
            <a:r>
              <a:rPr lang="zh-CN" altLang="en-US" sz="2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张欣杰</a:t>
            </a:r>
            <a:r>
              <a:rPr lang="en-US" altLang="zh-CN" sz="2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 2020151091</a:t>
            </a:r>
          </a:p>
          <a:p>
            <a:pPr algn="ctr"/>
            <a:r>
              <a:rPr lang="en-US" altLang="zh-CN" sz="2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2022/05/20</a:t>
            </a:r>
            <a:endParaRPr lang="zh-CN" altLang="en-US" sz="2800" dirty="0"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69021" y="5872413"/>
            <a:ext cx="453958" cy="453958"/>
            <a:chOff x="5869021" y="5872413"/>
            <a:chExt cx="453958" cy="453958"/>
          </a:xfrm>
        </p:grpSpPr>
        <p:sp>
          <p:nvSpPr>
            <p:cNvPr id="6" name="矩形 5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箭头: V 形 6"/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0832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03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数据分析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15F2947-1470-9085-BBF0-0B377BE72640}"/>
              </a:ext>
            </a:extLst>
          </p:cNvPr>
          <p:cNvGrpSpPr/>
          <p:nvPr/>
        </p:nvGrpSpPr>
        <p:grpSpPr>
          <a:xfrm>
            <a:off x="858957" y="1376531"/>
            <a:ext cx="4530923" cy="646231"/>
            <a:chOff x="6848277" y="2516740"/>
            <a:chExt cx="4530923" cy="646231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5A9945D6-9E3F-3829-1BF1-4C301B6A3E7D}"/>
                </a:ext>
              </a:extLst>
            </p:cNvPr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A55EF2A3-7C53-3CE5-3420-2A99B6A940D4}"/>
                  </a:ext>
                </a:extLst>
              </p:cNvPr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32" name="箭头: V 形 31">
                <a:extLst>
                  <a:ext uri="{FF2B5EF4-FFF2-40B4-BE49-F238E27FC236}">
                    <a16:creationId xmlns:a16="http://schemas.microsoft.com/office/drawing/2014/main" id="{D6447298-3397-6B48-6DC9-A353316E6A03}"/>
                  </a:ext>
                </a:extLst>
              </p:cNvPr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19498FB7-0189-9625-0AC9-1134AFFB5E19}"/>
                </a:ext>
              </a:extLst>
            </p:cNvPr>
            <p:cNvGrpSpPr/>
            <p:nvPr/>
          </p:nvGrpSpPr>
          <p:grpSpPr>
            <a:xfrm>
              <a:off x="7430572" y="2516740"/>
              <a:ext cx="3948628" cy="646231"/>
              <a:chOff x="6585160" y="1678126"/>
              <a:chExt cx="3948628" cy="646231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64D56C0F-3DE6-4776-ACD9-05DADCBEAE36}"/>
                  </a:ext>
                </a:extLst>
              </p:cNvPr>
              <p:cNvSpPr/>
              <p:nvPr/>
            </p:nvSpPr>
            <p:spPr>
              <a:xfrm>
                <a:off x="6585160" y="2030750"/>
                <a:ext cx="3948628" cy="29360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ED7AA0CC-DFBA-E307-5279-D787969F7393}"/>
                  </a:ext>
                </a:extLst>
              </p:cNvPr>
              <p:cNvSpPr/>
              <p:nvPr/>
            </p:nvSpPr>
            <p:spPr>
              <a:xfrm>
                <a:off x="6585160" y="1678126"/>
                <a:ext cx="2764988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暴力法</a:t>
                </a:r>
              </a:p>
            </p:txBody>
          </p:sp>
        </p:grpSp>
      </p:grpSp>
      <p:pic>
        <p:nvPicPr>
          <p:cNvPr id="4099" name="图片 4">
            <a:extLst>
              <a:ext uri="{FF2B5EF4-FFF2-40B4-BE49-F238E27FC236}">
                <a16:creationId xmlns:a16="http://schemas.microsoft.com/office/drawing/2014/main" id="{09C9BE80-EF88-4B9D-5274-FDE00D64F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78" y="1986331"/>
            <a:ext cx="6303844" cy="436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053278EE-573C-1502-DBE9-7537A314AA27}"/>
              </a:ext>
            </a:extLst>
          </p:cNvPr>
          <p:cNvSpPr/>
          <p:nvPr/>
        </p:nvSpPr>
        <p:spPr>
          <a:xfrm>
            <a:off x="8439718" y="1277644"/>
            <a:ext cx="2764988" cy="538211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在暴力法中，求解该问题的时间复杂度是十分高的，理论时间复杂度达到了指数级别，因此在运行暴力法求解金罐游戏问题的时候，每增加一个数据，对整体运行时间的影响是十分巨大的，在测试暴力法的数据时，当数据量为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的时候，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次运行的平均时间为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96.8us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，当数据量达到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的时候，平均运行时间增长至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80935.7us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，当数据量来到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26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的时候，平均运行时间更是增长到了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6273755us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652594557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03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数据分析</a:t>
              </a:r>
            </a:p>
          </p:txBody>
        </p:sp>
      </p:grpSp>
      <p:pic>
        <p:nvPicPr>
          <p:cNvPr id="5122" name="图片 11">
            <a:extLst>
              <a:ext uri="{FF2B5EF4-FFF2-40B4-BE49-F238E27FC236}">
                <a16:creationId xmlns:a16="http://schemas.microsoft.com/office/drawing/2014/main" id="{7BC9AB25-4243-395C-0D55-EB89C0CB7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216" y="1577326"/>
            <a:ext cx="5490902" cy="508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图表 12">
            <a:extLst>
              <a:ext uri="{FF2B5EF4-FFF2-40B4-BE49-F238E27FC236}">
                <a16:creationId xmlns:a16="http://schemas.microsoft.com/office/drawing/2014/main" id="{79BE30DF-D76F-5FB0-D92A-EC7A15C4EB30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216" y="2460809"/>
            <a:ext cx="5490902" cy="37137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" name="文本框 52">
            <a:extLst>
              <a:ext uri="{FF2B5EF4-FFF2-40B4-BE49-F238E27FC236}">
                <a16:creationId xmlns:a16="http://schemas.microsoft.com/office/drawing/2014/main" id="{2651DADD-E718-F756-D404-8BD766CF0076}"/>
              </a:ext>
            </a:extLst>
          </p:cNvPr>
          <p:cNvSpPr txBox="1"/>
          <p:nvPr/>
        </p:nvSpPr>
        <p:spPr>
          <a:xfrm>
            <a:off x="7803204" y="4317707"/>
            <a:ext cx="361155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通过对比，在前部分运行时间中，理论值与实际值是十分接近的，其中理论时间以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个数据为基准计算。但是当数据量较大的时候，理论时间和实际时间是有误差的，猜测误差是由电脑运行环境及性能引起的。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5749D568-09D1-410A-7767-2618EAAAD420}"/>
              </a:ext>
            </a:extLst>
          </p:cNvPr>
          <p:cNvSpPr txBox="1"/>
          <p:nvPr/>
        </p:nvSpPr>
        <p:spPr>
          <a:xfrm>
            <a:off x="7761375" y="1537479"/>
            <a:ext cx="361155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在暴力法中，使用的是递归的方法，每次都考虑玩家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和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选取两端罐子的两种选择，因此，在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个罐子中，一共有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2^n-1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种选择，因此蛮力法的理论时间复杂度为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128" name="Picture 8">
            <a:extLst>
              <a:ext uri="{FF2B5EF4-FFF2-40B4-BE49-F238E27FC236}">
                <a16:creationId xmlns:a16="http://schemas.microsoft.com/office/drawing/2014/main" id="{0B30C3EC-E2DB-03B3-7468-7F6B07C9A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9495" y="3291805"/>
            <a:ext cx="2215316" cy="457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5350574"/>
      </p:ext>
    </p:extLst>
  </p:cSld>
  <p:clrMapOvr>
    <a:masterClrMapping/>
  </p:clrMapOvr>
  <p:transition spd="slow" advTm="4000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03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数据分析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15F2947-1470-9085-BBF0-0B377BE72640}"/>
              </a:ext>
            </a:extLst>
          </p:cNvPr>
          <p:cNvGrpSpPr/>
          <p:nvPr/>
        </p:nvGrpSpPr>
        <p:grpSpPr>
          <a:xfrm>
            <a:off x="858957" y="1376531"/>
            <a:ext cx="4530923" cy="646231"/>
            <a:chOff x="6848277" y="2516740"/>
            <a:chExt cx="4530923" cy="646231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5A9945D6-9E3F-3829-1BF1-4C301B6A3E7D}"/>
                </a:ext>
              </a:extLst>
            </p:cNvPr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A55EF2A3-7C53-3CE5-3420-2A99B6A940D4}"/>
                  </a:ext>
                </a:extLst>
              </p:cNvPr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32" name="箭头: V 形 31">
                <a:extLst>
                  <a:ext uri="{FF2B5EF4-FFF2-40B4-BE49-F238E27FC236}">
                    <a16:creationId xmlns:a16="http://schemas.microsoft.com/office/drawing/2014/main" id="{D6447298-3397-6B48-6DC9-A353316E6A03}"/>
                  </a:ext>
                </a:extLst>
              </p:cNvPr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19498FB7-0189-9625-0AC9-1134AFFB5E19}"/>
                </a:ext>
              </a:extLst>
            </p:cNvPr>
            <p:cNvGrpSpPr/>
            <p:nvPr/>
          </p:nvGrpSpPr>
          <p:grpSpPr>
            <a:xfrm>
              <a:off x="7430572" y="2516740"/>
              <a:ext cx="3948628" cy="646231"/>
              <a:chOff x="6585160" y="1678126"/>
              <a:chExt cx="3948628" cy="646231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64D56C0F-3DE6-4776-ACD9-05DADCBEAE36}"/>
                  </a:ext>
                </a:extLst>
              </p:cNvPr>
              <p:cNvSpPr/>
              <p:nvPr/>
            </p:nvSpPr>
            <p:spPr>
              <a:xfrm>
                <a:off x="6585160" y="2030750"/>
                <a:ext cx="3948628" cy="29360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ED7AA0CC-DFBA-E307-5279-D787969F7393}"/>
                  </a:ext>
                </a:extLst>
              </p:cNvPr>
              <p:cNvSpPr/>
              <p:nvPr/>
            </p:nvSpPr>
            <p:spPr>
              <a:xfrm>
                <a:off x="6585160" y="1678126"/>
                <a:ext cx="2764988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动态规划</a:t>
                </a:r>
              </a:p>
            </p:txBody>
          </p:sp>
        </p:grp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053278EE-573C-1502-DBE9-7537A314AA27}"/>
              </a:ext>
            </a:extLst>
          </p:cNvPr>
          <p:cNvSpPr/>
          <p:nvPr/>
        </p:nvSpPr>
        <p:spPr>
          <a:xfrm>
            <a:off x="8595424" y="1636339"/>
            <a:ext cx="2609282" cy="471731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使用动态规划算法时，速度比暴力法快了许多，特别是在大规模数据的时候，动态规划算法在时间复杂度的优化上展现了巨大的优越性，在数据量达到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10000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的时候，动态规划算法运行的时间与暴力法数据个数为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个的时候相近，但是高效率的算法是由空间换来的，当运行动态规划算法的时候，内存占用量时十分巨大的。</a:t>
            </a:r>
          </a:p>
        </p:txBody>
      </p:sp>
      <p:pic>
        <p:nvPicPr>
          <p:cNvPr id="7169" name="图片 5">
            <a:extLst>
              <a:ext uri="{FF2B5EF4-FFF2-40B4-BE49-F238E27FC236}">
                <a16:creationId xmlns:a16="http://schemas.microsoft.com/office/drawing/2014/main" id="{4644E6A2-B58B-B577-C7C8-0A14E36DC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956" y="2012400"/>
            <a:ext cx="6136203" cy="4090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8333791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03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数据分析</a:t>
              </a:r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2651DADD-E718-F756-D404-8BD766CF0076}"/>
              </a:ext>
            </a:extLst>
          </p:cNvPr>
          <p:cNvSpPr txBox="1"/>
          <p:nvPr/>
        </p:nvSpPr>
        <p:spPr>
          <a:xfrm>
            <a:off x="7720355" y="4529330"/>
            <a:ext cx="36115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理论实践是以数据量为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1000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的平均运行时间作为基准值进行计算的，通过对比，理论值和实际值的值是十分接近的，均符合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O(n2)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146" name="图片 14">
            <a:extLst>
              <a:ext uri="{FF2B5EF4-FFF2-40B4-BE49-F238E27FC236}">
                <a16:creationId xmlns:a16="http://schemas.microsoft.com/office/drawing/2014/main" id="{59649618-0FCA-68EC-D79C-D57C60289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216" y="1577326"/>
            <a:ext cx="5716325" cy="622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图表 15">
            <a:extLst>
              <a:ext uri="{FF2B5EF4-FFF2-40B4-BE49-F238E27FC236}">
                <a16:creationId xmlns:a16="http://schemas.microsoft.com/office/drawing/2014/main" id="{8233567E-1FD1-5EB9-4FF4-1E22FB28BF86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216" y="2585972"/>
            <a:ext cx="5716325" cy="351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93CA49B9-DCFF-0083-7D3A-A0FA9ED418BB}"/>
              </a:ext>
            </a:extLst>
          </p:cNvPr>
          <p:cNvSpPr txBox="1"/>
          <p:nvPr/>
        </p:nvSpPr>
        <p:spPr>
          <a:xfrm>
            <a:off x="7637506" y="1470757"/>
            <a:ext cx="37772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通过推导式和算法分析可以计算，在动态规划求解本问题的时候，只需要计算数组中的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n(n+1)/2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个元素的值，因此可以推导出动态规划的理论时间复杂度为</a:t>
            </a:r>
          </a:p>
        </p:txBody>
      </p:sp>
      <p:pic>
        <p:nvPicPr>
          <p:cNvPr id="6166" name="Picture 22">
            <a:extLst>
              <a:ext uri="{FF2B5EF4-FFF2-40B4-BE49-F238E27FC236}">
                <a16:creationId xmlns:a16="http://schemas.microsoft.com/office/drawing/2014/main" id="{8BF541FD-C574-664F-6DCF-A57B7E733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724" y="3337374"/>
            <a:ext cx="2331396" cy="572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1214075"/>
      </p:ext>
    </p:extLst>
  </p:cSld>
  <p:clrMapOvr>
    <a:masterClrMapping/>
  </p:clrMapOvr>
  <p:transition spd="slow" advTm="4000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03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b="1" dirty="0">
                  <a:solidFill>
                    <a:prstClr val="black"/>
                  </a:solidFill>
                  <a:latin typeface="Geometr415 Blk BT" panose="020B0802020204020303" pitchFamily="34" charset="0"/>
                  <a:ea typeface="微软雅黑"/>
                </a:rPr>
                <a:t>数据分析</a:t>
              </a:r>
              <a:endParaRPr lang="en-US" altLang="zh-CN" sz="2800" b="1" dirty="0">
                <a:solidFill>
                  <a:prstClr val="black"/>
                </a:solidFill>
                <a:latin typeface="Geometr415 Blk BT" panose="020B0802020204020303" pitchFamily="34" charset="0"/>
                <a:ea typeface="微软雅黑"/>
              </a:endParaRP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5B538160-40F2-3829-A6F7-048043587AF5}"/>
              </a:ext>
            </a:extLst>
          </p:cNvPr>
          <p:cNvSpPr txBox="1"/>
          <p:nvPr/>
        </p:nvSpPr>
        <p:spPr>
          <a:xfrm>
            <a:off x="1584960" y="1629731"/>
            <a:ext cx="191018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针对内存开销过大的情况，提出空间优化算法，通过分析，在同台规划方程中，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dp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][j]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的值只与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dp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[i+1][j]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和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dp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][j-1]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有关，当得到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dp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][j]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的值的时候，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dp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[i+1][j]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的值则不会再使用，因此可以省略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，使用一维数组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dp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[j]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来代替二维数组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dp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[j]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F374D894-D625-5E3C-6B90-6460D30535FE}"/>
              </a:ext>
            </a:extLst>
          </p:cNvPr>
          <p:cNvSpPr txBox="1"/>
          <p:nvPr/>
        </p:nvSpPr>
        <p:spPr>
          <a:xfrm>
            <a:off x="4507151" y="1629731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经过优化后，再次运行代码，试运行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50000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数据量的代码，代码成功运行，通过诊断窗口查看，可以观察到优化后的算法的空间复杂度大大降低，理论上空间开销从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n^2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降低到了线性空间复杂度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</p:txBody>
      </p:sp>
      <p:pic>
        <p:nvPicPr>
          <p:cNvPr id="9218" name="图片 8">
            <a:extLst>
              <a:ext uri="{FF2B5EF4-FFF2-40B4-BE49-F238E27FC236}">
                <a16:creationId xmlns:a16="http://schemas.microsoft.com/office/drawing/2014/main" id="{99AAA5A1-1E51-8645-741B-43AF326F9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4194" y="4604324"/>
            <a:ext cx="4106765" cy="1669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" name="图片 7">
            <a:extLst>
              <a:ext uri="{FF2B5EF4-FFF2-40B4-BE49-F238E27FC236}">
                <a16:creationId xmlns:a16="http://schemas.microsoft.com/office/drawing/2014/main" id="{BAB68E4E-B67E-DC73-F3F4-CA6F11485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8795" y="3053137"/>
            <a:ext cx="3961316" cy="1579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箭头: 下 9">
            <a:extLst>
              <a:ext uri="{FF2B5EF4-FFF2-40B4-BE49-F238E27FC236}">
                <a16:creationId xmlns:a16="http://schemas.microsoft.com/office/drawing/2014/main" id="{2C5C2BE5-DFA1-368D-20A1-395BB98493F2}"/>
              </a:ext>
            </a:extLst>
          </p:cNvPr>
          <p:cNvSpPr/>
          <p:nvPr/>
        </p:nvSpPr>
        <p:spPr>
          <a:xfrm>
            <a:off x="8980788" y="3053137"/>
            <a:ext cx="650892" cy="1251717"/>
          </a:xfrm>
          <a:prstGeom prst="down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优化后</a:t>
            </a:r>
          </a:p>
        </p:txBody>
      </p:sp>
      <p:sp>
        <p:nvSpPr>
          <p:cNvPr id="12" name="箭头: 上 11">
            <a:extLst>
              <a:ext uri="{FF2B5EF4-FFF2-40B4-BE49-F238E27FC236}">
                <a16:creationId xmlns:a16="http://schemas.microsoft.com/office/drawing/2014/main" id="{F52969A2-A9E2-4657-CBED-FDBD55BB1E4E}"/>
              </a:ext>
            </a:extLst>
          </p:cNvPr>
          <p:cNvSpPr/>
          <p:nvPr/>
        </p:nvSpPr>
        <p:spPr>
          <a:xfrm>
            <a:off x="5806440" y="4856038"/>
            <a:ext cx="744109" cy="141732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优化前</a:t>
            </a:r>
          </a:p>
        </p:txBody>
      </p:sp>
    </p:spTree>
    <p:extLst>
      <p:ext uri="{BB962C8B-B14F-4D97-AF65-F5344CB8AC3E}">
        <p14:creationId xmlns:p14="http://schemas.microsoft.com/office/powerpoint/2010/main" val="3534227923"/>
      </p:ext>
    </p:extLst>
  </p:cSld>
  <p:clrMapOvr>
    <a:masterClrMapping/>
  </p:clrMapOvr>
  <p:transition spd="slow" advTm="4000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03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数据分析</a:t>
              </a:r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2651DADD-E718-F756-D404-8BD766CF0076}"/>
              </a:ext>
            </a:extLst>
          </p:cNvPr>
          <p:cNvSpPr txBox="1"/>
          <p:nvPr/>
        </p:nvSpPr>
        <p:spPr>
          <a:xfrm>
            <a:off x="7720355" y="4529330"/>
            <a:ext cx="36115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3CA49B9-DCFF-0083-7D3A-A0FA9ED418BB}"/>
              </a:ext>
            </a:extLst>
          </p:cNvPr>
          <p:cNvSpPr txBox="1"/>
          <p:nvPr/>
        </p:nvSpPr>
        <p:spPr>
          <a:xfrm>
            <a:off x="7637506" y="1470757"/>
            <a:ext cx="4661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优化后的动态规划算法的动态规划方程如下：</a:t>
            </a:r>
          </a:p>
        </p:txBody>
      </p:sp>
      <p:pic>
        <p:nvPicPr>
          <p:cNvPr id="8194" name="图片 17">
            <a:extLst>
              <a:ext uri="{FF2B5EF4-FFF2-40B4-BE49-F238E27FC236}">
                <a16:creationId xmlns:a16="http://schemas.microsoft.com/office/drawing/2014/main" id="{BCC091D7-49A4-E3F7-B206-C44CE652F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" y="1564721"/>
            <a:ext cx="642741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图表 18">
            <a:extLst>
              <a:ext uri="{FF2B5EF4-FFF2-40B4-BE49-F238E27FC236}">
                <a16:creationId xmlns:a16="http://schemas.microsoft.com/office/drawing/2014/main" id="{94E280D3-0F90-33B7-6807-F9F4EBF6C9C7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079" y="2373789"/>
            <a:ext cx="5194081" cy="4027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5">
            <a:extLst>
              <a:ext uri="{FF2B5EF4-FFF2-40B4-BE49-F238E27FC236}">
                <a16:creationId xmlns:a16="http://schemas.microsoft.com/office/drawing/2014/main" id="{80835D29-BC3D-FAF5-5833-67D1A1601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0355" y="1912627"/>
            <a:ext cx="3947739" cy="250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00" name="图片 9">
            <a:extLst>
              <a:ext uri="{FF2B5EF4-FFF2-40B4-BE49-F238E27FC236}">
                <a16:creationId xmlns:a16="http://schemas.microsoft.com/office/drawing/2014/main" id="{123A237D-4A56-B006-99F8-6B47E99B5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" y="2572892"/>
            <a:ext cx="5620408" cy="3294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393328"/>
      </p:ext>
    </p:extLst>
  </p:cSld>
  <p:clrMapOvr>
    <a:masterClrMapping/>
  </p:clrMapOvr>
  <p:transition spd="slow" advTm="4000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51954" y="1104900"/>
            <a:ext cx="3506869" cy="4673580"/>
          </a:xfrm>
          <a:custGeom>
            <a:avLst/>
            <a:gdLst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505845 w 3505845"/>
              <a:gd name="connsiteY3" fmla="*/ 4673580 h 4673580"/>
              <a:gd name="connsiteX4" fmla="*/ 0 w 3505845"/>
              <a:gd name="connsiteY4" fmla="*/ 4673580 h 4673580"/>
              <a:gd name="connsiteX5" fmla="*/ 0 w 3505845"/>
              <a:gd name="connsiteY5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486795 w 3505845"/>
              <a:gd name="connsiteY3" fmla="*/ 3524250 h 4673580"/>
              <a:gd name="connsiteX4" fmla="*/ 3505845 w 3505845"/>
              <a:gd name="connsiteY4" fmla="*/ 4673580 h 4673580"/>
              <a:gd name="connsiteX5" fmla="*/ 0 w 3505845"/>
              <a:gd name="connsiteY5" fmla="*/ 4673580 h 4673580"/>
              <a:gd name="connsiteX6" fmla="*/ 0 w 3505845"/>
              <a:gd name="connsiteY6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467745 w 3505845"/>
              <a:gd name="connsiteY3" fmla="*/ 2857500 h 4673580"/>
              <a:gd name="connsiteX4" fmla="*/ 3486795 w 3505845"/>
              <a:gd name="connsiteY4" fmla="*/ 3524250 h 4673580"/>
              <a:gd name="connsiteX5" fmla="*/ 3505845 w 3505845"/>
              <a:gd name="connsiteY5" fmla="*/ 4673580 h 4673580"/>
              <a:gd name="connsiteX6" fmla="*/ 0 w 3505845"/>
              <a:gd name="connsiteY6" fmla="*/ 4673580 h 4673580"/>
              <a:gd name="connsiteX7" fmla="*/ 0 w 3505845"/>
              <a:gd name="connsiteY7" fmla="*/ 0 h 4673580"/>
              <a:gd name="connsiteX0" fmla="*/ 3467745 w 3559185"/>
              <a:gd name="connsiteY0" fmla="*/ 2857500 h 4673580"/>
              <a:gd name="connsiteX1" fmla="*/ 3486795 w 3559185"/>
              <a:gd name="connsiteY1" fmla="*/ 3524250 h 4673580"/>
              <a:gd name="connsiteX2" fmla="*/ 3505845 w 3559185"/>
              <a:gd name="connsiteY2" fmla="*/ 4673580 h 4673580"/>
              <a:gd name="connsiteX3" fmla="*/ 0 w 3559185"/>
              <a:gd name="connsiteY3" fmla="*/ 4673580 h 4673580"/>
              <a:gd name="connsiteX4" fmla="*/ 0 w 3559185"/>
              <a:gd name="connsiteY4" fmla="*/ 0 h 4673580"/>
              <a:gd name="connsiteX5" fmla="*/ 3505845 w 3559185"/>
              <a:gd name="connsiteY5" fmla="*/ 0 h 4673580"/>
              <a:gd name="connsiteX6" fmla="*/ 3486795 w 3559185"/>
              <a:gd name="connsiteY6" fmla="*/ 2247900 h 4673580"/>
              <a:gd name="connsiteX7" fmla="*/ 3559185 w 3559185"/>
              <a:gd name="connsiteY7" fmla="*/ 2948940 h 4673580"/>
              <a:gd name="connsiteX0" fmla="*/ 3467745 w 3505845"/>
              <a:gd name="connsiteY0" fmla="*/ 2857500 h 4673580"/>
              <a:gd name="connsiteX1" fmla="*/ 3486795 w 3505845"/>
              <a:gd name="connsiteY1" fmla="*/ 352425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5" fmla="*/ 3505845 w 3505845"/>
              <a:gd name="connsiteY5" fmla="*/ 0 h 4673580"/>
              <a:gd name="connsiteX6" fmla="*/ 3486795 w 3505845"/>
              <a:gd name="connsiteY6" fmla="*/ 2247900 h 4673580"/>
              <a:gd name="connsiteX0" fmla="*/ 3486795 w 3505845"/>
              <a:gd name="connsiteY0" fmla="*/ 3524250 h 4673580"/>
              <a:gd name="connsiteX1" fmla="*/ 3505845 w 3505845"/>
              <a:gd name="connsiteY1" fmla="*/ 4673580 h 4673580"/>
              <a:gd name="connsiteX2" fmla="*/ 0 w 3505845"/>
              <a:gd name="connsiteY2" fmla="*/ 4673580 h 4673580"/>
              <a:gd name="connsiteX3" fmla="*/ 0 w 3505845"/>
              <a:gd name="connsiteY3" fmla="*/ 0 h 4673580"/>
              <a:gd name="connsiteX4" fmla="*/ 3505845 w 3505845"/>
              <a:gd name="connsiteY4" fmla="*/ 0 h 4673580"/>
              <a:gd name="connsiteX5" fmla="*/ 3486795 w 3505845"/>
              <a:gd name="connsiteY5" fmla="*/ 2247900 h 4673580"/>
              <a:gd name="connsiteX0" fmla="*/ 3515978 w 3515978"/>
              <a:gd name="connsiteY0" fmla="*/ 3524250 h 4673580"/>
              <a:gd name="connsiteX1" fmla="*/ 3505845 w 3515978"/>
              <a:gd name="connsiteY1" fmla="*/ 4673580 h 4673580"/>
              <a:gd name="connsiteX2" fmla="*/ 0 w 3515978"/>
              <a:gd name="connsiteY2" fmla="*/ 4673580 h 4673580"/>
              <a:gd name="connsiteX3" fmla="*/ 0 w 3515978"/>
              <a:gd name="connsiteY3" fmla="*/ 0 h 4673580"/>
              <a:gd name="connsiteX4" fmla="*/ 3505845 w 3515978"/>
              <a:gd name="connsiteY4" fmla="*/ 0 h 4673580"/>
              <a:gd name="connsiteX5" fmla="*/ 3486795 w 3515978"/>
              <a:gd name="connsiteY5" fmla="*/ 2247900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86795 w 3506869"/>
              <a:gd name="connsiteY5" fmla="*/ 2247900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96523 w 3506869"/>
              <a:gd name="connsiteY5" fmla="*/ 2247900 h 4673580"/>
              <a:gd name="connsiteX0" fmla="*/ 3506250 w 3525963"/>
              <a:gd name="connsiteY0" fmla="*/ 3524250 h 4673580"/>
              <a:gd name="connsiteX1" fmla="*/ 3505845 w 3525963"/>
              <a:gd name="connsiteY1" fmla="*/ 4673580 h 4673580"/>
              <a:gd name="connsiteX2" fmla="*/ 0 w 3525963"/>
              <a:gd name="connsiteY2" fmla="*/ 4673580 h 4673580"/>
              <a:gd name="connsiteX3" fmla="*/ 0 w 3525963"/>
              <a:gd name="connsiteY3" fmla="*/ 0 h 4673580"/>
              <a:gd name="connsiteX4" fmla="*/ 3505845 w 3525963"/>
              <a:gd name="connsiteY4" fmla="*/ 0 h 4673580"/>
              <a:gd name="connsiteX5" fmla="*/ 3525706 w 3525963"/>
              <a:gd name="connsiteY5" fmla="*/ 2257628 h 4673580"/>
              <a:gd name="connsiteX0" fmla="*/ 3506250 w 3516372"/>
              <a:gd name="connsiteY0" fmla="*/ 3524250 h 4673580"/>
              <a:gd name="connsiteX1" fmla="*/ 3505845 w 3516372"/>
              <a:gd name="connsiteY1" fmla="*/ 4673580 h 4673580"/>
              <a:gd name="connsiteX2" fmla="*/ 0 w 3516372"/>
              <a:gd name="connsiteY2" fmla="*/ 4673580 h 4673580"/>
              <a:gd name="connsiteX3" fmla="*/ 0 w 3516372"/>
              <a:gd name="connsiteY3" fmla="*/ 0 h 4673580"/>
              <a:gd name="connsiteX4" fmla="*/ 3505845 w 3516372"/>
              <a:gd name="connsiteY4" fmla="*/ 0 h 4673580"/>
              <a:gd name="connsiteX5" fmla="*/ 3515978 w 3516372"/>
              <a:gd name="connsiteY5" fmla="*/ 2257628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96523 w 3506869"/>
              <a:gd name="connsiteY5" fmla="*/ 2257628 h 4673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6869" h="4673580">
                <a:moveTo>
                  <a:pt x="3506250" y="3524250"/>
                </a:moveTo>
                <a:cubicBezTo>
                  <a:pt x="3502872" y="3907360"/>
                  <a:pt x="3509223" y="4290470"/>
                  <a:pt x="3505845" y="4673580"/>
                </a:cubicBezTo>
                <a:lnTo>
                  <a:pt x="0" y="4673580"/>
                </a:lnTo>
                <a:lnTo>
                  <a:pt x="0" y="0"/>
                </a:lnTo>
                <a:lnTo>
                  <a:pt x="3505845" y="0"/>
                </a:lnTo>
                <a:cubicBezTo>
                  <a:pt x="3502738" y="749300"/>
                  <a:pt x="3499630" y="1508328"/>
                  <a:pt x="3496523" y="2257628"/>
                </a:cubicBezTo>
              </a:path>
            </a:pathLst>
          </a:cu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 rot="16200000">
            <a:off x="8840821" y="5324522"/>
            <a:ext cx="453958" cy="453958"/>
            <a:chOff x="5869021" y="5872413"/>
            <a:chExt cx="453958" cy="453958"/>
          </a:xfrm>
        </p:grpSpPr>
        <p:sp>
          <p:nvSpPr>
            <p:cNvPr id="4" name="矩形 3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" name="箭头: V 形 4"/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338925" y="3543636"/>
            <a:ext cx="5839795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rPr>
              <a:t>实验结论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23069" y="1924346"/>
            <a:ext cx="4463481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rPr>
              <a:t>PART04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metr415 Blk BT" panose="020B0802020204020303" pitchFamily="34" charset="0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8526622"/>
      </p:ext>
    </p:extLst>
  </p:cSld>
  <p:clrMapOvr>
    <a:masterClrMapping/>
  </p:clrMapOvr>
  <p:transition spd="slow" advTm="4000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04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实验结论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888310" y="3218581"/>
            <a:ext cx="8415378" cy="1522309"/>
            <a:chOff x="1501592" y="3459881"/>
            <a:chExt cx="8415378" cy="1522309"/>
          </a:xfrm>
        </p:grpSpPr>
        <p:sp>
          <p:nvSpPr>
            <p:cNvPr id="8" name="圆: 空心 7"/>
            <p:cNvSpPr/>
            <p:nvPr/>
          </p:nvSpPr>
          <p:spPr>
            <a:xfrm>
              <a:off x="1501592" y="3459881"/>
              <a:ext cx="1522309" cy="1522309"/>
            </a:xfrm>
            <a:prstGeom prst="donut">
              <a:avLst>
                <a:gd name="adj" fmla="val 20000"/>
              </a:avLst>
            </a:pr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椭圆 9"/>
            <p:cNvSpPr/>
            <p:nvPr/>
          </p:nvSpPr>
          <p:spPr>
            <a:xfrm>
              <a:off x="3138567" y="3825948"/>
              <a:ext cx="790174" cy="790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椭圆 12"/>
            <p:cNvSpPr/>
            <p:nvPr/>
          </p:nvSpPr>
          <p:spPr>
            <a:xfrm>
              <a:off x="4043286" y="3825948"/>
              <a:ext cx="790174" cy="790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圆: 空心 15"/>
            <p:cNvSpPr/>
            <p:nvPr/>
          </p:nvSpPr>
          <p:spPr>
            <a:xfrm>
              <a:off x="4948126" y="3459881"/>
              <a:ext cx="1522309" cy="1522309"/>
            </a:xfrm>
            <a:prstGeom prst="donut">
              <a:avLst>
                <a:gd name="adj" fmla="val 20000"/>
              </a:avLst>
            </a:pr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椭圆 17"/>
            <p:cNvSpPr/>
            <p:nvPr/>
          </p:nvSpPr>
          <p:spPr>
            <a:xfrm>
              <a:off x="6585101" y="3825948"/>
              <a:ext cx="790174" cy="790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椭圆 20"/>
            <p:cNvSpPr/>
            <p:nvPr/>
          </p:nvSpPr>
          <p:spPr>
            <a:xfrm>
              <a:off x="7489820" y="3825948"/>
              <a:ext cx="790174" cy="790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圆: 空心 23"/>
            <p:cNvSpPr/>
            <p:nvPr/>
          </p:nvSpPr>
          <p:spPr>
            <a:xfrm>
              <a:off x="8394661" y="3459881"/>
              <a:ext cx="1522309" cy="1522309"/>
            </a:xfrm>
            <a:prstGeom prst="donut">
              <a:avLst>
                <a:gd name="adj" fmla="val 20000"/>
              </a:avLst>
            </a:pr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07A23CF6-5FFC-E508-90D0-C56D56310D28}"/>
              </a:ext>
            </a:extLst>
          </p:cNvPr>
          <p:cNvSpPr txBox="1"/>
          <p:nvPr/>
        </p:nvSpPr>
        <p:spPr>
          <a:xfrm>
            <a:off x="761153" y="4951533"/>
            <a:ext cx="40073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通过本次实验，基本了解了动态规划的过程，每次决策依赖于当前状态，又随即引起状态的转移。一个决策序列就是在变化的状态中产生出来的，这种多阶段最优化决策解决问题的过程被称为动态规划。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1673E852-E536-00C6-7256-E64D5F4AD377}"/>
              </a:ext>
            </a:extLst>
          </p:cNvPr>
          <p:cNvSpPr txBox="1"/>
          <p:nvPr/>
        </p:nvSpPr>
        <p:spPr>
          <a:xfrm>
            <a:off x="3770452" y="1519026"/>
            <a:ext cx="501092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金罐游戏问题使用蛮力法求解和动态规划求解花费差别极大，蛮力求解通过递归求解，其求解过程为一棵满二叉树，故花费的时间为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θ(2^n)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，而动态规划通过保留子问题的解，时间花费约为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θ(n^2)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，即两种算法的时间复杂度分别为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O(2^n)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和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O(n^2)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45FFDDB7-4AB6-C2EE-0D3F-10FB72E5852D}"/>
              </a:ext>
            </a:extLst>
          </p:cNvPr>
          <p:cNvSpPr txBox="1"/>
          <p:nvPr/>
        </p:nvSpPr>
        <p:spPr>
          <a:xfrm>
            <a:off x="7087091" y="4951533"/>
            <a:ext cx="501092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由于未经优化的动态规划算法由于使用的是二维数组储存，因此当测试大数据据的时候，很容易造成内存溢出，当测试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50000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数据的时候，内存占用高达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30Gb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，因此需要对动态规划数组进行优化，可以将动态规划数组降至一维，优化完成的动态规划算法，空间内存占用大大降低。</a:t>
            </a:r>
          </a:p>
        </p:txBody>
      </p:sp>
    </p:spTree>
    <p:extLst>
      <p:ext uri="{BB962C8B-B14F-4D97-AF65-F5344CB8AC3E}">
        <p14:creationId xmlns:p14="http://schemas.microsoft.com/office/powerpoint/2010/main" val="1208794995"/>
      </p:ext>
    </p:extLst>
  </p:cSld>
  <p:clrMapOvr>
    <a:masterClrMapping/>
  </p:clrMapOvr>
  <p:transition spd="slow" advTm="400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占位符 10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33" b="27933"/>
          <a:stretch>
            <a:fillRect/>
          </a:stretch>
        </p:blipFill>
        <p:spPr/>
      </p:pic>
      <p:sp>
        <p:nvSpPr>
          <p:cNvPr id="3" name="矩形 2"/>
          <p:cNvSpPr/>
          <p:nvPr/>
        </p:nvSpPr>
        <p:spPr>
          <a:xfrm>
            <a:off x="1637655" y="2341863"/>
            <a:ext cx="8916690" cy="2750047"/>
          </a:xfrm>
          <a:prstGeom prst="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64599" y="3038926"/>
            <a:ext cx="7862804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rPr>
              <a:t>THANKYOU</a:t>
            </a:r>
            <a:endParaRPr kumimoji="0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metr415 Blk BT" panose="020B0802020204020303" pitchFamily="34" charset="0"/>
              <a:ea typeface="微软雅黑"/>
              <a:cs typeface="+mn-cs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69021" y="5726024"/>
            <a:ext cx="453958" cy="453958"/>
            <a:chOff x="5869021" y="5872413"/>
            <a:chExt cx="453958" cy="453958"/>
          </a:xfrm>
        </p:grpSpPr>
        <p:sp>
          <p:nvSpPr>
            <p:cNvPr id="6" name="矩形 5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" name="箭头: V 形 6"/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4630688"/>
      </p:ext>
    </p:extLst>
  </p:cSld>
  <p:clrMapOvr>
    <a:masterClrMapping/>
  </p:clrMapOvr>
  <p:transition spd="slow" advTm="4000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占位符 29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1" r="25501"/>
          <a:stretch>
            <a:fillRect/>
          </a:stretch>
        </p:blipFill>
        <p:spPr>
          <a:xfrm>
            <a:off x="695325" y="662940"/>
            <a:ext cx="4048125" cy="5505450"/>
          </a:xfrm>
        </p:spPr>
      </p:pic>
      <p:sp>
        <p:nvSpPr>
          <p:cNvPr id="3" name="矩形 2"/>
          <p:cNvSpPr/>
          <p:nvPr/>
        </p:nvSpPr>
        <p:spPr>
          <a:xfrm>
            <a:off x="1637655" y="1882350"/>
            <a:ext cx="9859019" cy="3896130"/>
          </a:xfrm>
          <a:prstGeom prst="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567164" y="937052"/>
            <a:ext cx="4883903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/>
            <a:r>
              <a:rPr lang="en-US" altLang="zh-CN" sz="4800" dirty="0">
                <a:latin typeface="Geometr415 Blk BT" panose="020B0802020204020303" pitchFamily="34" charset="0"/>
              </a:rPr>
              <a:t>CONTENTS</a:t>
            </a:r>
            <a:endParaRPr lang="zh-CN" altLang="en-US" sz="4800" dirty="0">
              <a:latin typeface="Geometr415 Blk BT" panose="020B0802020204020303" pitchFamily="34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685780" y="2237997"/>
            <a:ext cx="5703051" cy="646331"/>
            <a:chOff x="5010151" y="2610534"/>
            <a:chExt cx="5703051" cy="646331"/>
          </a:xfrm>
        </p:grpSpPr>
        <p:grpSp>
          <p:nvGrpSpPr>
            <p:cNvPr id="10" name="组合 9"/>
            <p:cNvGrpSpPr/>
            <p:nvPr/>
          </p:nvGrpSpPr>
          <p:grpSpPr>
            <a:xfrm>
              <a:off x="5010151" y="2610534"/>
              <a:ext cx="723899" cy="646331"/>
              <a:chOff x="5010151" y="2610534"/>
              <a:chExt cx="723899" cy="646331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5105400" y="2666999"/>
                <a:ext cx="533400" cy="5334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5010151" y="2610534"/>
                <a:ext cx="72389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>
                    <a:rot lat="0" lon="0" rev="0"/>
                  </a:lightRig>
                </a:scene3d>
                <a:sp3d contourW="12700"/>
              </a:bodyPr>
              <a:lstStyle/>
              <a:p>
                <a:pPr algn="dist"/>
                <a:r>
                  <a:rPr lang="en-US" altLang="zh-CN" sz="3600" dirty="0">
                    <a:solidFill>
                      <a:schemeClr val="bg1"/>
                    </a:solidFill>
                    <a:latin typeface="Geometr415 Blk BT" panose="020B0802020204020303" pitchFamily="34" charset="0"/>
                  </a:rPr>
                  <a:t>1</a:t>
                </a:r>
                <a:endParaRPr lang="zh-CN" altLang="en-US" sz="3600" dirty="0">
                  <a:solidFill>
                    <a:schemeClr val="bg1"/>
                  </a:solidFill>
                  <a:latin typeface="Geometr415 Blk BT" panose="020B0802020204020303" pitchFamily="34" charset="0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5829299" y="2641312"/>
              <a:ext cx="48839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r>
                <a:rPr lang="zh-CN" altLang="en-US" sz="2800" dirty="0">
                  <a:latin typeface="Geometr415 Blk BT" panose="020B0802020204020303" pitchFamily="34" charset="0"/>
                </a:rPr>
                <a:t>问题分析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685780" y="3111020"/>
            <a:ext cx="5703051" cy="646331"/>
            <a:chOff x="5010151" y="2610534"/>
            <a:chExt cx="5703051" cy="646331"/>
          </a:xfrm>
        </p:grpSpPr>
        <p:grpSp>
          <p:nvGrpSpPr>
            <p:cNvPr id="14" name="组合 13"/>
            <p:cNvGrpSpPr/>
            <p:nvPr/>
          </p:nvGrpSpPr>
          <p:grpSpPr>
            <a:xfrm>
              <a:off x="5010151" y="2610534"/>
              <a:ext cx="723899" cy="646331"/>
              <a:chOff x="5010151" y="2610534"/>
              <a:chExt cx="723899" cy="646331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5105400" y="2666999"/>
                <a:ext cx="533400" cy="5334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5010151" y="2610534"/>
                <a:ext cx="72389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>
                    <a:rot lat="0" lon="0" rev="0"/>
                  </a:lightRig>
                </a:scene3d>
                <a:sp3d contourW="12700"/>
              </a:bodyPr>
              <a:lstStyle/>
              <a:p>
                <a:pPr algn="dist"/>
                <a:r>
                  <a:rPr lang="en-US" altLang="zh-CN" sz="3600" dirty="0">
                    <a:solidFill>
                      <a:schemeClr val="bg1"/>
                    </a:solidFill>
                    <a:latin typeface="Geometr415 Blk BT" panose="020B0802020204020303" pitchFamily="34" charset="0"/>
                  </a:rPr>
                  <a:t>2</a:t>
                </a:r>
                <a:endParaRPr lang="zh-CN" altLang="en-US" sz="3600" dirty="0">
                  <a:solidFill>
                    <a:schemeClr val="bg1"/>
                  </a:solidFill>
                  <a:latin typeface="Geometr415 Blk BT" panose="020B0802020204020303" pitchFamily="34" charset="0"/>
                </a:endParaRPr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5829299" y="2641312"/>
              <a:ext cx="48839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r>
                <a:rPr lang="zh-CN" altLang="en-US" sz="2800" dirty="0">
                  <a:latin typeface="Geometr415 Blk BT" panose="020B0802020204020303" pitchFamily="34" charset="0"/>
                </a:rPr>
                <a:t>算法分析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685780" y="3984043"/>
            <a:ext cx="5703051" cy="646331"/>
            <a:chOff x="5010151" y="2610534"/>
            <a:chExt cx="5703051" cy="646331"/>
          </a:xfrm>
        </p:grpSpPr>
        <p:grpSp>
          <p:nvGrpSpPr>
            <p:cNvPr id="19" name="组合 18"/>
            <p:cNvGrpSpPr/>
            <p:nvPr/>
          </p:nvGrpSpPr>
          <p:grpSpPr>
            <a:xfrm>
              <a:off x="5010151" y="2610534"/>
              <a:ext cx="723899" cy="646331"/>
              <a:chOff x="5010151" y="2610534"/>
              <a:chExt cx="723899" cy="646331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5105400" y="2666999"/>
                <a:ext cx="533400" cy="5334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5010151" y="2610534"/>
                <a:ext cx="72389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>
                    <a:rot lat="0" lon="0" rev="0"/>
                  </a:lightRig>
                </a:scene3d>
                <a:sp3d contourW="12700"/>
              </a:bodyPr>
              <a:lstStyle/>
              <a:p>
                <a:pPr algn="dist"/>
                <a:r>
                  <a:rPr lang="en-US" altLang="zh-CN" sz="3600" dirty="0">
                    <a:solidFill>
                      <a:schemeClr val="bg1"/>
                    </a:solidFill>
                    <a:latin typeface="Geometr415 Blk BT" panose="020B0802020204020303" pitchFamily="34" charset="0"/>
                  </a:rPr>
                  <a:t>3</a:t>
                </a:r>
                <a:endParaRPr lang="zh-CN" altLang="en-US" sz="3600" dirty="0">
                  <a:solidFill>
                    <a:schemeClr val="bg1"/>
                  </a:solidFill>
                  <a:latin typeface="Geometr415 Blk BT" panose="020B0802020204020303" pitchFamily="34" charset="0"/>
                </a:endParaRPr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5829299" y="2641312"/>
              <a:ext cx="48839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r>
                <a:rPr lang="zh-CN" altLang="en-US" sz="2800" dirty="0">
                  <a:latin typeface="Geometr415 Blk BT" panose="020B0802020204020303" pitchFamily="34" charset="0"/>
                </a:rPr>
                <a:t>数据处理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85780" y="4857065"/>
            <a:ext cx="5703051" cy="646331"/>
            <a:chOff x="5010151" y="2610534"/>
            <a:chExt cx="5703051" cy="646331"/>
          </a:xfrm>
        </p:grpSpPr>
        <p:grpSp>
          <p:nvGrpSpPr>
            <p:cNvPr id="24" name="组合 23"/>
            <p:cNvGrpSpPr/>
            <p:nvPr/>
          </p:nvGrpSpPr>
          <p:grpSpPr>
            <a:xfrm>
              <a:off x="5010151" y="2610534"/>
              <a:ext cx="723899" cy="646331"/>
              <a:chOff x="5010151" y="2610534"/>
              <a:chExt cx="723899" cy="646331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5105400" y="2666999"/>
                <a:ext cx="533400" cy="5334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5010151" y="2610534"/>
                <a:ext cx="72389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>
                    <a:rot lat="0" lon="0" rev="0"/>
                  </a:lightRig>
                </a:scene3d>
                <a:sp3d contourW="12700"/>
              </a:bodyPr>
              <a:lstStyle/>
              <a:p>
                <a:pPr algn="dist"/>
                <a:r>
                  <a:rPr lang="en-US" altLang="zh-CN" sz="3600" dirty="0">
                    <a:solidFill>
                      <a:schemeClr val="bg1"/>
                    </a:solidFill>
                    <a:latin typeface="Geometr415 Blk BT" panose="020B0802020204020303" pitchFamily="34" charset="0"/>
                  </a:rPr>
                  <a:t>4</a:t>
                </a:r>
                <a:endParaRPr lang="zh-CN" altLang="en-US" sz="3600" dirty="0">
                  <a:solidFill>
                    <a:schemeClr val="bg1"/>
                  </a:solidFill>
                  <a:latin typeface="Geometr415 Blk BT" panose="020B0802020204020303" pitchFamily="34" charset="0"/>
                </a:endParaRPr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5829299" y="2641312"/>
              <a:ext cx="48839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r>
                <a:rPr lang="zh-CN" altLang="en-US" sz="2800" dirty="0">
                  <a:latin typeface="Geometr415 Blk BT" panose="020B0802020204020303" pitchFamily="34" charset="0"/>
                </a:rPr>
                <a:t>实验结论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172820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51954" y="1104900"/>
            <a:ext cx="3506869" cy="4673580"/>
          </a:xfrm>
          <a:custGeom>
            <a:avLst/>
            <a:gdLst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505845 w 3505845"/>
              <a:gd name="connsiteY3" fmla="*/ 4673580 h 4673580"/>
              <a:gd name="connsiteX4" fmla="*/ 0 w 3505845"/>
              <a:gd name="connsiteY4" fmla="*/ 4673580 h 4673580"/>
              <a:gd name="connsiteX5" fmla="*/ 0 w 3505845"/>
              <a:gd name="connsiteY5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486795 w 3505845"/>
              <a:gd name="connsiteY3" fmla="*/ 3524250 h 4673580"/>
              <a:gd name="connsiteX4" fmla="*/ 3505845 w 3505845"/>
              <a:gd name="connsiteY4" fmla="*/ 4673580 h 4673580"/>
              <a:gd name="connsiteX5" fmla="*/ 0 w 3505845"/>
              <a:gd name="connsiteY5" fmla="*/ 4673580 h 4673580"/>
              <a:gd name="connsiteX6" fmla="*/ 0 w 3505845"/>
              <a:gd name="connsiteY6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467745 w 3505845"/>
              <a:gd name="connsiteY3" fmla="*/ 2857500 h 4673580"/>
              <a:gd name="connsiteX4" fmla="*/ 3486795 w 3505845"/>
              <a:gd name="connsiteY4" fmla="*/ 3524250 h 4673580"/>
              <a:gd name="connsiteX5" fmla="*/ 3505845 w 3505845"/>
              <a:gd name="connsiteY5" fmla="*/ 4673580 h 4673580"/>
              <a:gd name="connsiteX6" fmla="*/ 0 w 3505845"/>
              <a:gd name="connsiteY6" fmla="*/ 4673580 h 4673580"/>
              <a:gd name="connsiteX7" fmla="*/ 0 w 3505845"/>
              <a:gd name="connsiteY7" fmla="*/ 0 h 4673580"/>
              <a:gd name="connsiteX0" fmla="*/ 3467745 w 3559185"/>
              <a:gd name="connsiteY0" fmla="*/ 2857500 h 4673580"/>
              <a:gd name="connsiteX1" fmla="*/ 3486795 w 3559185"/>
              <a:gd name="connsiteY1" fmla="*/ 3524250 h 4673580"/>
              <a:gd name="connsiteX2" fmla="*/ 3505845 w 3559185"/>
              <a:gd name="connsiteY2" fmla="*/ 4673580 h 4673580"/>
              <a:gd name="connsiteX3" fmla="*/ 0 w 3559185"/>
              <a:gd name="connsiteY3" fmla="*/ 4673580 h 4673580"/>
              <a:gd name="connsiteX4" fmla="*/ 0 w 3559185"/>
              <a:gd name="connsiteY4" fmla="*/ 0 h 4673580"/>
              <a:gd name="connsiteX5" fmla="*/ 3505845 w 3559185"/>
              <a:gd name="connsiteY5" fmla="*/ 0 h 4673580"/>
              <a:gd name="connsiteX6" fmla="*/ 3486795 w 3559185"/>
              <a:gd name="connsiteY6" fmla="*/ 2247900 h 4673580"/>
              <a:gd name="connsiteX7" fmla="*/ 3559185 w 3559185"/>
              <a:gd name="connsiteY7" fmla="*/ 2948940 h 4673580"/>
              <a:gd name="connsiteX0" fmla="*/ 3467745 w 3505845"/>
              <a:gd name="connsiteY0" fmla="*/ 2857500 h 4673580"/>
              <a:gd name="connsiteX1" fmla="*/ 3486795 w 3505845"/>
              <a:gd name="connsiteY1" fmla="*/ 352425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5" fmla="*/ 3505845 w 3505845"/>
              <a:gd name="connsiteY5" fmla="*/ 0 h 4673580"/>
              <a:gd name="connsiteX6" fmla="*/ 3486795 w 3505845"/>
              <a:gd name="connsiteY6" fmla="*/ 2247900 h 4673580"/>
              <a:gd name="connsiteX0" fmla="*/ 3486795 w 3505845"/>
              <a:gd name="connsiteY0" fmla="*/ 3524250 h 4673580"/>
              <a:gd name="connsiteX1" fmla="*/ 3505845 w 3505845"/>
              <a:gd name="connsiteY1" fmla="*/ 4673580 h 4673580"/>
              <a:gd name="connsiteX2" fmla="*/ 0 w 3505845"/>
              <a:gd name="connsiteY2" fmla="*/ 4673580 h 4673580"/>
              <a:gd name="connsiteX3" fmla="*/ 0 w 3505845"/>
              <a:gd name="connsiteY3" fmla="*/ 0 h 4673580"/>
              <a:gd name="connsiteX4" fmla="*/ 3505845 w 3505845"/>
              <a:gd name="connsiteY4" fmla="*/ 0 h 4673580"/>
              <a:gd name="connsiteX5" fmla="*/ 3486795 w 3505845"/>
              <a:gd name="connsiteY5" fmla="*/ 2247900 h 4673580"/>
              <a:gd name="connsiteX0" fmla="*/ 3515978 w 3515978"/>
              <a:gd name="connsiteY0" fmla="*/ 3524250 h 4673580"/>
              <a:gd name="connsiteX1" fmla="*/ 3505845 w 3515978"/>
              <a:gd name="connsiteY1" fmla="*/ 4673580 h 4673580"/>
              <a:gd name="connsiteX2" fmla="*/ 0 w 3515978"/>
              <a:gd name="connsiteY2" fmla="*/ 4673580 h 4673580"/>
              <a:gd name="connsiteX3" fmla="*/ 0 w 3515978"/>
              <a:gd name="connsiteY3" fmla="*/ 0 h 4673580"/>
              <a:gd name="connsiteX4" fmla="*/ 3505845 w 3515978"/>
              <a:gd name="connsiteY4" fmla="*/ 0 h 4673580"/>
              <a:gd name="connsiteX5" fmla="*/ 3486795 w 3515978"/>
              <a:gd name="connsiteY5" fmla="*/ 2247900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86795 w 3506869"/>
              <a:gd name="connsiteY5" fmla="*/ 2247900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96523 w 3506869"/>
              <a:gd name="connsiteY5" fmla="*/ 2247900 h 4673580"/>
              <a:gd name="connsiteX0" fmla="*/ 3506250 w 3525963"/>
              <a:gd name="connsiteY0" fmla="*/ 3524250 h 4673580"/>
              <a:gd name="connsiteX1" fmla="*/ 3505845 w 3525963"/>
              <a:gd name="connsiteY1" fmla="*/ 4673580 h 4673580"/>
              <a:gd name="connsiteX2" fmla="*/ 0 w 3525963"/>
              <a:gd name="connsiteY2" fmla="*/ 4673580 h 4673580"/>
              <a:gd name="connsiteX3" fmla="*/ 0 w 3525963"/>
              <a:gd name="connsiteY3" fmla="*/ 0 h 4673580"/>
              <a:gd name="connsiteX4" fmla="*/ 3505845 w 3525963"/>
              <a:gd name="connsiteY4" fmla="*/ 0 h 4673580"/>
              <a:gd name="connsiteX5" fmla="*/ 3525706 w 3525963"/>
              <a:gd name="connsiteY5" fmla="*/ 2257628 h 4673580"/>
              <a:gd name="connsiteX0" fmla="*/ 3506250 w 3516372"/>
              <a:gd name="connsiteY0" fmla="*/ 3524250 h 4673580"/>
              <a:gd name="connsiteX1" fmla="*/ 3505845 w 3516372"/>
              <a:gd name="connsiteY1" fmla="*/ 4673580 h 4673580"/>
              <a:gd name="connsiteX2" fmla="*/ 0 w 3516372"/>
              <a:gd name="connsiteY2" fmla="*/ 4673580 h 4673580"/>
              <a:gd name="connsiteX3" fmla="*/ 0 w 3516372"/>
              <a:gd name="connsiteY3" fmla="*/ 0 h 4673580"/>
              <a:gd name="connsiteX4" fmla="*/ 3505845 w 3516372"/>
              <a:gd name="connsiteY4" fmla="*/ 0 h 4673580"/>
              <a:gd name="connsiteX5" fmla="*/ 3515978 w 3516372"/>
              <a:gd name="connsiteY5" fmla="*/ 2257628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96523 w 3506869"/>
              <a:gd name="connsiteY5" fmla="*/ 2257628 h 4673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6869" h="4673580">
                <a:moveTo>
                  <a:pt x="3506250" y="3524250"/>
                </a:moveTo>
                <a:cubicBezTo>
                  <a:pt x="3502872" y="3907360"/>
                  <a:pt x="3509223" y="4290470"/>
                  <a:pt x="3505845" y="4673580"/>
                </a:cubicBezTo>
                <a:lnTo>
                  <a:pt x="0" y="4673580"/>
                </a:lnTo>
                <a:lnTo>
                  <a:pt x="0" y="0"/>
                </a:lnTo>
                <a:lnTo>
                  <a:pt x="3505845" y="0"/>
                </a:lnTo>
                <a:cubicBezTo>
                  <a:pt x="3502738" y="749300"/>
                  <a:pt x="3499630" y="1508328"/>
                  <a:pt x="3496523" y="2257628"/>
                </a:cubicBezTo>
              </a:path>
            </a:pathLst>
          </a:cu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 rot="16200000">
            <a:off x="8840821" y="5324522"/>
            <a:ext cx="453958" cy="453958"/>
            <a:chOff x="5869021" y="5872413"/>
            <a:chExt cx="453958" cy="453958"/>
          </a:xfrm>
        </p:grpSpPr>
        <p:sp>
          <p:nvSpPr>
            <p:cNvPr id="4" name="矩形 3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箭头: V 形 4"/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338925" y="3543636"/>
            <a:ext cx="5839795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ctr"/>
            <a:r>
              <a:rPr lang="zh-CN" altLang="en-US" sz="4400" b="1" dirty="0">
                <a:latin typeface="Geometr415 Blk BT" panose="020B0802020204020303" pitchFamily="34" charset="0"/>
              </a:rPr>
              <a:t>问题分析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23069" y="1924346"/>
            <a:ext cx="4463481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algn="dist"/>
            <a:r>
              <a:rPr lang="en-US" altLang="zh-CN" sz="5400" dirty="0">
                <a:latin typeface="Geometr415 Blk BT" panose="020B0802020204020303" pitchFamily="34" charset="0"/>
              </a:rPr>
              <a:t>PART01</a:t>
            </a:r>
            <a:endParaRPr lang="zh-CN" altLang="en-US" sz="5400" dirty="0">
              <a:latin typeface="Geometr415 Blk BT" panose="020B08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559223"/>
      </p:ext>
    </p:extLst>
  </p:cSld>
  <p:clrMapOvr>
    <a:masterClrMapping/>
  </p:clrMapOvr>
  <p:transition spd="slow" advTm="4000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01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问题分析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888310" y="3218581"/>
            <a:ext cx="8415378" cy="1522309"/>
            <a:chOff x="1501592" y="3459881"/>
            <a:chExt cx="8415378" cy="1522309"/>
          </a:xfrm>
        </p:grpSpPr>
        <p:sp>
          <p:nvSpPr>
            <p:cNvPr id="8" name="圆: 空心 7"/>
            <p:cNvSpPr/>
            <p:nvPr/>
          </p:nvSpPr>
          <p:spPr>
            <a:xfrm>
              <a:off x="1501592" y="3459881"/>
              <a:ext cx="1522309" cy="1522309"/>
            </a:xfrm>
            <a:prstGeom prst="donut">
              <a:avLst>
                <a:gd name="adj" fmla="val 20000"/>
              </a:avLst>
            </a:pr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椭圆 9"/>
            <p:cNvSpPr/>
            <p:nvPr/>
          </p:nvSpPr>
          <p:spPr>
            <a:xfrm>
              <a:off x="3138567" y="3825948"/>
              <a:ext cx="790174" cy="790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椭圆 12"/>
            <p:cNvSpPr/>
            <p:nvPr/>
          </p:nvSpPr>
          <p:spPr>
            <a:xfrm>
              <a:off x="4043286" y="3825948"/>
              <a:ext cx="790174" cy="790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圆: 空心 15"/>
            <p:cNvSpPr/>
            <p:nvPr/>
          </p:nvSpPr>
          <p:spPr>
            <a:xfrm>
              <a:off x="4948126" y="3459881"/>
              <a:ext cx="1522309" cy="1522309"/>
            </a:xfrm>
            <a:prstGeom prst="donut">
              <a:avLst>
                <a:gd name="adj" fmla="val 20000"/>
              </a:avLst>
            </a:pr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椭圆 17"/>
            <p:cNvSpPr/>
            <p:nvPr/>
          </p:nvSpPr>
          <p:spPr>
            <a:xfrm>
              <a:off x="6585101" y="3825948"/>
              <a:ext cx="790174" cy="790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椭圆 20"/>
            <p:cNvSpPr/>
            <p:nvPr/>
          </p:nvSpPr>
          <p:spPr>
            <a:xfrm>
              <a:off x="7489820" y="3825948"/>
              <a:ext cx="790174" cy="790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圆: 空心 23"/>
            <p:cNvSpPr/>
            <p:nvPr/>
          </p:nvSpPr>
          <p:spPr>
            <a:xfrm>
              <a:off x="8394661" y="3459881"/>
              <a:ext cx="1522309" cy="1522309"/>
            </a:xfrm>
            <a:prstGeom prst="donut">
              <a:avLst>
                <a:gd name="adj" fmla="val 20000"/>
              </a:avLst>
            </a:pr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27" name="组合 26"/>
          <p:cNvGrpSpPr/>
          <p:nvPr/>
        </p:nvGrpSpPr>
        <p:grpSpPr>
          <a:xfrm>
            <a:off x="1322014" y="4842109"/>
            <a:ext cx="2654900" cy="1312246"/>
            <a:chOff x="6485209" y="1678126"/>
            <a:chExt cx="2654900" cy="1312246"/>
          </a:xfrm>
        </p:grpSpPr>
        <p:sp>
          <p:nvSpPr>
            <p:cNvPr id="28" name="矩形 27"/>
            <p:cNvSpPr/>
            <p:nvPr/>
          </p:nvSpPr>
          <p:spPr>
            <a:xfrm>
              <a:off x="6485209" y="2030750"/>
              <a:ext cx="2654900" cy="95962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金罐游戏中有两个玩家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和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，所有的金罐排成一排，每个罐子里都有一些金币， 玩家可以看到每个金罐中有多少硬币。</a:t>
              </a:r>
            </a:p>
          </p:txBody>
        </p:sp>
        <p:sp>
          <p:nvSpPr>
            <p:cNvPr id="29" name="矩形 28"/>
            <p:cNvSpPr/>
            <p:nvPr/>
          </p:nvSpPr>
          <p:spPr>
            <a:xfrm>
              <a:off x="6691672" y="1678126"/>
              <a:ext cx="2241974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金罐游戏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8215083" y="4842109"/>
            <a:ext cx="2654900" cy="1311028"/>
            <a:chOff x="6485209" y="1678126"/>
            <a:chExt cx="2654900" cy="1311028"/>
          </a:xfrm>
        </p:grpSpPr>
        <p:sp>
          <p:nvSpPr>
            <p:cNvPr id="31" name="矩形 30"/>
            <p:cNvSpPr/>
            <p:nvPr/>
          </p:nvSpPr>
          <p:spPr>
            <a:xfrm>
              <a:off x="6485209" y="2030750"/>
              <a:ext cx="2654900" cy="95840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由于玩家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和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都是使用最佳策略进行游戏的，因此在第一次选择中，其实就已经有结果了，因此如果要获胜，则需要在第一个选择正确的罐子。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6691672" y="1678126"/>
              <a:ext cx="2241974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最佳玩家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637846" y="1874527"/>
            <a:ext cx="2916303" cy="1437121"/>
            <a:chOff x="6485209" y="1678126"/>
            <a:chExt cx="2654900" cy="1259448"/>
          </a:xfrm>
        </p:grpSpPr>
        <p:sp>
          <p:nvSpPr>
            <p:cNvPr id="34" name="矩形 33"/>
            <p:cNvSpPr/>
            <p:nvPr/>
          </p:nvSpPr>
          <p:spPr>
            <a:xfrm>
              <a:off x="6485209" y="2030750"/>
              <a:ext cx="2654900" cy="90682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在金罐游戏中，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和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两个玩家轮流交替打开金罐，但是必须从一排的某一端开始挑选，选择最佳策略使自己获胜。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6691672" y="1678126"/>
              <a:ext cx="2241974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最佳策略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20385"/>
      </p:ext>
    </p:extLst>
  </p:cSld>
  <p:clrMapOvr>
    <a:masterClrMapping/>
  </p:clrMapOvr>
  <p:transition spd="slow" advTm="400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4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8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1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51954" y="1104900"/>
            <a:ext cx="3506869" cy="4673580"/>
          </a:xfrm>
          <a:custGeom>
            <a:avLst/>
            <a:gdLst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505845 w 3505845"/>
              <a:gd name="connsiteY3" fmla="*/ 4673580 h 4673580"/>
              <a:gd name="connsiteX4" fmla="*/ 0 w 3505845"/>
              <a:gd name="connsiteY4" fmla="*/ 4673580 h 4673580"/>
              <a:gd name="connsiteX5" fmla="*/ 0 w 3505845"/>
              <a:gd name="connsiteY5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486795 w 3505845"/>
              <a:gd name="connsiteY3" fmla="*/ 3524250 h 4673580"/>
              <a:gd name="connsiteX4" fmla="*/ 3505845 w 3505845"/>
              <a:gd name="connsiteY4" fmla="*/ 4673580 h 4673580"/>
              <a:gd name="connsiteX5" fmla="*/ 0 w 3505845"/>
              <a:gd name="connsiteY5" fmla="*/ 4673580 h 4673580"/>
              <a:gd name="connsiteX6" fmla="*/ 0 w 3505845"/>
              <a:gd name="connsiteY6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467745 w 3505845"/>
              <a:gd name="connsiteY3" fmla="*/ 2857500 h 4673580"/>
              <a:gd name="connsiteX4" fmla="*/ 3486795 w 3505845"/>
              <a:gd name="connsiteY4" fmla="*/ 3524250 h 4673580"/>
              <a:gd name="connsiteX5" fmla="*/ 3505845 w 3505845"/>
              <a:gd name="connsiteY5" fmla="*/ 4673580 h 4673580"/>
              <a:gd name="connsiteX6" fmla="*/ 0 w 3505845"/>
              <a:gd name="connsiteY6" fmla="*/ 4673580 h 4673580"/>
              <a:gd name="connsiteX7" fmla="*/ 0 w 3505845"/>
              <a:gd name="connsiteY7" fmla="*/ 0 h 4673580"/>
              <a:gd name="connsiteX0" fmla="*/ 3467745 w 3559185"/>
              <a:gd name="connsiteY0" fmla="*/ 2857500 h 4673580"/>
              <a:gd name="connsiteX1" fmla="*/ 3486795 w 3559185"/>
              <a:gd name="connsiteY1" fmla="*/ 3524250 h 4673580"/>
              <a:gd name="connsiteX2" fmla="*/ 3505845 w 3559185"/>
              <a:gd name="connsiteY2" fmla="*/ 4673580 h 4673580"/>
              <a:gd name="connsiteX3" fmla="*/ 0 w 3559185"/>
              <a:gd name="connsiteY3" fmla="*/ 4673580 h 4673580"/>
              <a:gd name="connsiteX4" fmla="*/ 0 w 3559185"/>
              <a:gd name="connsiteY4" fmla="*/ 0 h 4673580"/>
              <a:gd name="connsiteX5" fmla="*/ 3505845 w 3559185"/>
              <a:gd name="connsiteY5" fmla="*/ 0 h 4673580"/>
              <a:gd name="connsiteX6" fmla="*/ 3486795 w 3559185"/>
              <a:gd name="connsiteY6" fmla="*/ 2247900 h 4673580"/>
              <a:gd name="connsiteX7" fmla="*/ 3559185 w 3559185"/>
              <a:gd name="connsiteY7" fmla="*/ 2948940 h 4673580"/>
              <a:gd name="connsiteX0" fmla="*/ 3467745 w 3505845"/>
              <a:gd name="connsiteY0" fmla="*/ 2857500 h 4673580"/>
              <a:gd name="connsiteX1" fmla="*/ 3486795 w 3505845"/>
              <a:gd name="connsiteY1" fmla="*/ 352425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5" fmla="*/ 3505845 w 3505845"/>
              <a:gd name="connsiteY5" fmla="*/ 0 h 4673580"/>
              <a:gd name="connsiteX6" fmla="*/ 3486795 w 3505845"/>
              <a:gd name="connsiteY6" fmla="*/ 2247900 h 4673580"/>
              <a:gd name="connsiteX0" fmla="*/ 3486795 w 3505845"/>
              <a:gd name="connsiteY0" fmla="*/ 3524250 h 4673580"/>
              <a:gd name="connsiteX1" fmla="*/ 3505845 w 3505845"/>
              <a:gd name="connsiteY1" fmla="*/ 4673580 h 4673580"/>
              <a:gd name="connsiteX2" fmla="*/ 0 w 3505845"/>
              <a:gd name="connsiteY2" fmla="*/ 4673580 h 4673580"/>
              <a:gd name="connsiteX3" fmla="*/ 0 w 3505845"/>
              <a:gd name="connsiteY3" fmla="*/ 0 h 4673580"/>
              <a:gd name="connsiteX4" fmla="*/ 3505845 w 3505845"/>
              <a:gd name="connsiteY4" fmla="*/ 0 h 4673580"/>
              <a:gd name="connsiteX5" fmla="*/ 3486795 w 3505845"/>
              <a:gd name="connsiteY5" fmla="*/ 2247900 h 4673580"/>
              <a:gd name="connsiteX0" fmla="*/ 3515978 w 3515978"/>
              <a:gd name="connsiteY0" fmla="*/ 3524250 h 4673580"/>
              <a:gd name="connsiteX1" fmla="*/ 3505845 w 3515978"/>
              <a:gd name="connsiteY1" fmla="*/ 4673580 h 4673580"/>
              <a:gd name="connsiteX2" fmla="*/ 0 w 3515978"/>
              <a:gd name="connsiteY2" fmla="*/ 4673580 h 4673580"/>
              <a:gd name="connsiteX3" fmla="*/ 0 w 3515978"/>
              <a:gd name="connsiteY3" fmla="*/ 0 h 4673580"/>
              <a:gd name="connsiteX4" fmla="*/ 3505845 w 3515978"/>
              <a:gd name="connsiteY4" fmla="*/ 0 h 4673580"/>
              <a:gd name="connsiteX5" fmla="*/ 3486795 w 3515978"/>
              <a:gd name="connsiteY5" fmla="*/ 2247900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86795 w 3506869"/>
              <a:gd name="connsiteY5" fmla="*/ 2247900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96523 w 3506869"/>
              <a:gd name="connsiteY5" fmla="*/ 2247900 h 4673580"/>
              <a:gd name="connsiteX0" fmla="*/ 3506250 w 3525963"/>
              <a:gd name="connsiteY0" fmla="*/ 3524250 h 4673580"/>
              <a:gd name="connsiteX1" fmla="*/ 3505845 w 3525963"/>
              <a:gd name="connsiteY1" fmla="*/ 4673580 h 4673580"/>
              <a:gd name="connsiteX2" fmla="*/ 0 w 3525963"/>
              <a:gd name="connsiteY2" fmla="*/ 4673580 h 4673580"/>
              <a:gd name="connsiteX3" fmla="*/ 0 w 3525963"/>
              <a:gd name="connsiteY3" fmla="*/ 0 h 4673580"/>
              <a:gd name="connsiteX4" fmla="*/ 3505845 w 3525963"/>
              <a:gd name="connsiteY4" fmla="*/ 0 h 4673580"/>
              <a:gd name="connsiteX5" fmla="*/ 3525706 w 3525963"/>
              <a:gd name="connsiteY5" fmla="*/ 2257628 h 4673580"/>
              <a:gd name="connsiteX0" fmla="*/ 3506250 w 3516372"/>
              <a:gd name="connsiteY0" fmla="*/ 3524250 h 4673580"/>
              <a:gd name="connsiteX1" fmla="*/ 3505845 w 3516372"/>
              <a:gd name="connsiteY1" fmla="*/ 4673580 h 4673580"/>
              <a:gd name="connsiteX2" fmla="*/ 0 w 3516372"/>
              <a:gd name="connsiteY2" fmla="*/ 4673580 h 4673580"/>
              <a:gd name="connsiteX3" fmla="*/ 0 w 3516372"/>
              <a:gd name="connsiteY3" fmla="*/ 0 h 4673580"/>
              <a:gd name="connsiteX4" fmla="*/ 3505845 w 3516372"/>
              <a:gd name="connsiteY4" fmla="*/ 0 h 4673580"/>
              <a:gd name="connsiteX5" fmla="*/ 3515978 w 3516372"/>
              <a:gd name="connsiteY5" fmla="*/ 2257628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96523 w 3506869"/>
              <a:gd name="connsiteY5" fmla="*/ 2257628 h 4673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6869" h="4673580">
                <a:moveTo>
                  <a:pt x="3506250" y="3524250"/>
                </a:moveTo>
                <a:cubicBezTo>
                  <a:pt x="3502872" y="3907360"/>
                  <a:pt x="3509223" y="4290470"/>
                  <a:pt x="3505845" y="4673580"/>
                </a:cubicBezTo>
                <a:lnTo>
                  <a:pt x="0" y="4673580"/>
                </a:lnTo>
                <a:lnTo>
                  <a:pt x="0" y="0"/>
                </a:lnTo>
                <a:lnTo>
                  <a:pt x="3505845" y="0"/>
                </a:lnTo>
                <a:cubicBezTo>
                  <a:pt x="3502738" y="749300"/>
                  <a:pt x="3499630" y="1508328"/>
                  <a:pt x="3496523" y="2257628"/>
                </a:cubicBezTo>
              </a:path>
            </a:pathLst>
          </a:cu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 rot="16200000">
            <a:off x="8840821" y="5324522"/>
            <a:ext cx="453958" cy="453958"/>
            <a:chOff x="5869021" y="5872413"/>
            <a:chExt cx="453958" cy="453958"/>
          </a:xfrm>
        </p:grpSpPr>
        <p:sp>
          <p:nvSpPr>
            <p:cNvPr id="4" name="矩形 3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" name="箭头: V 形 4"/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338925" y="3625604"/>
            <a:ext cx="5839795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rPr>
              <a:t>算法分析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23069" y="1924346"/>
            <a:ext cx="4463481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rPr>
              <a:t>PART02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metr415 Blk BT" panose="020B0802020204020303" pitchFamily="34" charset="0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4388133"/>
      </p:ext>
    </p:extLst>
  </p:cSld>
  <p:clrMapOvr>
    <a:masterClrMapping/>
  </p:clrMapOvr>
  <p:transition spd="slow" advTm="400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02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暴力法求解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802557" y="1847488"/>
            <a:ext cx="4530923" cy="867830"/>
            <a:chOff x="6848277" y="2516740"/>
            <a:chExt cx="4530923" cy="867830"/>
          </a:xfrm>
        </p:grpSpPr>
        <p:grpSp>
          <p:nvGrpSpPr>
            <p:cNvPr id="16" name="组合 15"/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2" name="箭头: V 形 21"/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7430572" y="2516740"/>
              <a:ext cx="3948628" cy="867830"/>
              <a:chOff x="6585160" y="1678126"/>
              <a:chExt cx="3948628" cy="867830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6585160" y="2030750"/>
                <a:ext cx="3948628" cy="515206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暴力法使用的递归的方法，从顶层往下递归，递归顶层所取得的最大结果就是第一次需要选择的结果。</a:t>
                </a: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6585160" y="1678126"/>
                <a:ext cx="2241974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算法分析</a:t>
                </a:r>
              </a:p>
            </p:txBody>
          </p:sp>
        </p:grpSp>
      </p:grpSp>
      <p:pic>
        <p:nvPicPr>
          <p:cNvPr id="1028" name="图片 1">
            <a:extLst>
              <a:ext uri="{FF2B5EF4-FFF2-40B4-BE49-F238E27FC236}">
                <a16:creationId xmlns:a16="http://schemas.microsoft.com/office/drawing/2014/main" id="{B6169760-6F28-053B-08EB-0B59D5C08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28" y="1847488"/>
            <a:ext cx="6080650" cy="2983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id="{1C30AA24-1994-AD7F-6770-6F91E0C788FE}"/>
              </a:ext>
            </a:extLst>
          </p:cNvPr>
          <p:cNvGrpSpPr/>
          <p:nvPr/>
        </p:nvGrpSpPr>
        <p:grpSpPr>
          <a:xfrm>
            <a:off x="6802557" y="2905316"/>
            <a:ext cx="4530923" cy="646231"/>
            <a:chOff x="6848277" y="2516740"/>
            <a:chExt cx="4530923" cy="646231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4C9809E-7DAF-59FF-C166-B98E9716EF32}"/>
                </a:ext>
              </a:extLst>
            </p:cNvPr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8CD824B3-FE67-FCA9-B3C1-0CC9ED9CEBF7}"/>
                  </a:ext>
                </a:extLst>
              </p:cNvPr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47" name="箭头: V 形 46">
                <a:extLst>
                  <a:ext uri="{FF2B5EF4-FFF2-40B4-BE49-F238E27FC236}">
                    <a16:creationId xmlns:a16="http://schemas.microsoft.com/office/drawing/2014/main" id="{EEA6B880-95E4-7396-F8DF-C4622530BA13}"/>
                  </a:ext>
                </a:extLst>
              </p:cNvPr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695F4D17-B3BD-BF8B-B407-6A7DBAB95DFA}"/>
                </a:ext>
              </a:extLst>
            </p:cNvPr>
            <p:cNvGrpSpPr/>
            <p:nvPr/>
          </p:nvGrpSpPr>
          <p:grpSpPr>
            <a:xfrm>
              <a:off x="7430572" y="2516740"/>
              <a:ext cx="3948628" cy="646231"/>
              <a:chOff x="6585160" y="1678126"/>
              <a:chExt cx="3948628" cy="646231"/>
            </a:xfrm>
          </p:grpSpPr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3BDECA60-C33F-E5D8-8ABC-E3CF8BD23BE1}"/>
                  </a:ext>
                </a:extLst>
              </p:cNvPr>
              <p:cNvSpPr/>
              <p:nvPr/>
            </p:nvSpPr>
            <p:spPr>
              <a:xfrm>
                <a:off x="6585160" y="2030750"/>
                <a:ext cx="3948628" cy="29360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14C48759-ADD3-9678-F768-59D3CB2E80CC}"/>
                  </a:ext>
                </a:extLst>
              </p:cNvPr>
              <p:cNvSpPr/>
              <p:nvPr/>
            </p:nvSpPr>
            <p:spPr>
              <a:xfrm>
                <a:off x="6585160" y="1678126"/>
                <a:ext cx="2241974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伪代码实现</a:t>
                </a:r>
              </a:p>
            </p:txBody>
          </p:sp>
        </p:grp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9A79B659-74C0-8074-AB0E-A560E161B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0894" y="3823804"/>
            <a:ext cx="3933825" cy="15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172049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02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动态规划求解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97997" y="1834491"/>
            <a:ext cx="3709154" cy="2863439"/>
            <a:chOff x="6848277" y="2516740"/>
            <a:chExt cx="3709154" cy="2863439"/>
          </a:xfrm>
        </p:grpSpPr>
        <p:grpSp>
          <p:nvGrpSpPr>
            <p:cNvPr id="16" name="组合 15"/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22" name="箭头: V 形 21"/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7430572" y="2516740"/>
              <a:ext cx="3126859" cy="2863439"/>
              <a:chOff x="6585160" y="1678126"/>
              <a:chExt cx="3126859" cy="2863439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6585160" y="2030749"/>
                <a:ext cx="3126859" cy="2510816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动态规划的核心思想是定义一个二维数组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dp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][j]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，其意义是在区间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I,j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的罐子中先手玩家与后手玩家最终得到的金币数量的差值。若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A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在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dp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][j]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中取了左端罐子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coins[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，则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在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dp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[i+1][j]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中成为先手玩家，则此时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A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与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的金币差值为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dp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[i+1][j]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，那么玩家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A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在区间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i,j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中与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最终取得的金币的差值为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dp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][j]=coins[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]-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dp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[i+1][j]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；若在开始时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A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取的时右端的罐子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coins[j]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，则最终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A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与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的金币差值为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dp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][j-1]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，最终差值为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dp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][j]=coins[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]-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dp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[</a:t>
                </a:r>
                <a:r>
                  <a:rPr lang="en-US" altLang="zh-CN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</a:t>
                </a:r>
                <a:r>
                  <a:rPr lang="en-US" altLang="zh-CN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][j-1]</a:t>
                </a:r>
                <a:r>
                  <a:rPr lang="zh-CN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。</a:t>
                </a: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6585160" y="1678126"/>
                <a:ext cx="2241974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算法分析</a:t>
                </a:r>
              </a:p>
            </p:txBody>
          </p:sp>
        </p:grp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1C30AA24-1994-AD7F-6770-6F91E0C788FE}"/>
              </a:ext>
            </a:extLst>
          </p:cNvPr>
          <p:cNvGrpSpPr/>
          <p:nvPr/>
        </p:nvGrpSpPr>
        <p:grpSpPr>
          <a:xfrm>
            <a:off x="797997" y="4963039"/>
            <a:ext cx="4530922" cy="646231"/>
            <a:chOff x="6848278" y="2516740"/>
            <a:chExt cx="4530922" cy="646231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4C9809E-7DAF-59FF-C166-B98E9716EF32}"/>
                </a:ext>
              </a:extLst>
            </p:cNvPr>
            <p:cNvGrpSpPr/>
            <p:nvPr/>
          </p:nvGrpSpPr>
          <p:grpSpPr>
            <a:xfrm rot="16200000">
              <a:off x="6848278" y="2516742"/>
              <a:ext cx="453958" cy="453958"/>
              <a:chOff x="5869021" y="5872413"/>
              <a:chExt cx="453958" cy="453958"/>
            </a:xfrm>
          </p:grpSpPr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8CD824B3-FE67-FCA9-B3C1-0CC9ED9CEBF7}"/>
                  </a:ext>
                </a:extLst>
              </p:cNvPr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47" name="箭头: V 形 46">
                <a:extLst>
                  <a:ext uri="{FF2B5EF4-FFF2-40B4-BE49-F238E27FC236}">
                    <a16:creationId xmlns:a16="http://schemas.microsoft.com/office/drawing/2014/main" id="{EEA6B880-95E4-7396-F8DF-C4622530BA13}"/>
                  </a:ext>
                </a:extLst>
              </p:cNvPr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695F4D17-B3BD-BF8B-B407-6A7DBAB95DFA}"/>
                </a:ext>
              </a:extLst>
            </p:cNvPr>
            <p:cNvGrpSpPr/>
            <p:nvPr/>
          </p:nvGrpSpPr>
          <p:grpSpPr>
            <a:xfrm>
              <a:off x="7430572" y="2516740"/>
              <a:ext cx="3948628" cy="646231"/>
              <a:chOff x="6585160" y="1678126"/>
              <a:chExt cx="3948628" cy="646231"/>
            </a:xfrm>
          </p:grpSpPr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3BDECA60-C33F-E5D8-8ABC-E3CF8BD23BE1}"/>
                  </a:ext>
                </a:extLst>
              </p:cNvPr>
              <p:cNvSpPr/>
              <p:nvPr/>
            </p:nvSpPr>
            <p:spPr>
              <a:xfrm>
                <a:off x="6585160" y="2030750"/>
                <a:ext cx="3948628" cy="29360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14C48759-ADD3-9678-F768-59D3CB2E80CC}"/>
                  </a:ext>
                </a:extLst>
              </p:cNvPr>
              <p:cNvSpPr/>
              <p:nvPr/>
            </p:nvSpPr>
            <p:spPr>
              <a:xfrm>
                <a:off x="6585160" y="1678126"/>
                <a:ext cx="2241974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动态规划方程</a:t>
                </a:r>
              </a:p>
            </p:txBody>
          </p:sp>
        </p:grp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C1A6B44B-E3C4-9198-5492-2BD48D730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7589" y="2538412"/>
            <a:ext cx="2645215" cy="1838867"/>
          </a:xfrm>
          <a:prstGeom prst="rect">
            <a:avLst/>
          </a:prstGeom>
        </p:spPr>
      </p:pic>
      <p:grpSp>
        <p:nvGrpSpPr>
          <p:cNvPr id="26" name="组合 25">
            <a:extLst>
              <a:ext uri="{FF2B5EF4-FFF2-40B4-BE49-F238E27FC236}">
                <a16:creationId xmlns:a16="http://schemas.microsoft.com/office/drawing/2014/main" id="{6CFD4CBF-1AC1-2985-E7CB-06ED06D6D5BF}"/>
              </a:ext>
            </a:extLst>
          </p:cNvPr>
          <p:cNvGrpSpPr/>
          <p:nvPr/>
        </p:nvGrpSpPr>
        <p:grpSpPr>
          <a:xfrm>
            <a:off x="6051524" y="1890755"/>
            <a:ext cx="4530922" cy="646231"/>
            <a:chOff x="6848278" y="2516740"/>
            <a:chExt cx="4530922" cy="646231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7838AD07-31E9-5757-93E9-875999705B83}"/>
                </a:ext>
              </a:extLst>
            </p:cNvPr>
            <p:cNvGrpSpPr/>
            <p:nvPr/>
          </p:nvGrpSpPr>
          <p:grpSpPr>
            <a:xfrm rot="16200000">
              <a:off x="6848278" y="2516742"/>
              <a:ext cx="453958" cy="453958"/>
              <a:chOff x="5869021" y="5872413"/>
              <a:chExt cx="453958" cy="453958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7B228A2C-0080-140E-9CFF-8C63D345F175}"/>
                  </a:ext>
                </a:extLst>
              </p:cNvPr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32" name="箭头: V 形 31">
                <a:extLst>
                  <a:ext uri="{FF2B5EF4-FFF2-40B4-BE49-F238E27FC236}">
                    <a16:creationId xmlns:a16="http://schemas.microsoft.com/office/drawing/2014/main" id="{428A52E0-821A-1637-6C30-53B59FE69B09}"/>
                  </a:ext>
                </a:extLst>
              </p:cNvPr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5F918636-4ADA-24F6-35B8-BC24D2B7C228}"/>
                </a:ext>
              </a:extLst>
            </p:cNvPr>
            <p:cNvGrpSpPr/>
            <p:nvPr/>
          </p:nvGrpSpPr>
          <p:grpSpPr>
            <a:xfrm>
              <a:off x="7430572" y="2516740"/>
              <a:ext cx="3948628" cy="646231"/>
              <a:chOff x="6585160" y="1678126"/>
              <a:chExt cx="3948628" cy="646231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EC4D698C-3EFC-86AE-F723-5F48E801DB44}"/>
                  </a:ext>
                </a:extLst>
              </p:cNvPr>
              <p:cNvSpPr/>
              <p:nvPr/>
            </p:nvSpPr>
            <p:spPr>
              <a:xfrm>
                <a:off x="6585160" y="2030750"/>
                <a:ext cx="3948628" cy="29360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4D7D6252-385C-4E8E-0E91-3F53604A20DD}"/>
                  </a:ext>
                </a:extLst>
              </p:cNvPr>
              <p:cNvSpPr/>
              <p:nvPr/>
            </p:nvSpPr>
            <p:spPr>
              <a:xfrm>
                <a:off x="6585160" y="1678126"/>
                <a:ext cx="2241974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伪代码实现</a:t>
                </a:r>
              </a:p>
            </p:txBody>
          </p:sp>
        </p:grp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4C9D82E4-1533-7808-475F-FA0A53E0E9AA}"/>
                  </a:ext>
                </a:extLst>
              </p:cNvPr>
              <p:cNvSpPr txBox="1"/>
              <p:nvPr/>
            </p:nvSpPr>
            <p:spPr>
              <a:xfrm>
                <a:off x="1123618" y="5584957"/>
                <a:ext cx="840532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533400" indent="266700"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b="1" i="1" kern="100" smtClean="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𝒅𝒑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zh-CN" sz="1800" b="1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𝒋</m:t>
                          </m:r>
                        </m:e>
                      </m:d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=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𝒎𝒂𝒙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⁡(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𝒄𝒐𝒊𝒏𝒔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zh-CN" sz="1800" b="1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𝒊</m:t>
                          </m:r>
                        </m:e>
                      </m:d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−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𝒅𝒑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zh-CN" sz="1800" b="1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𝒋</m:t>
                          </m:r>
                        </m:e>
                      </m:d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,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𝒄𝒐𝒊𝒏𝒔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zh-CN" sz="1800" b="1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1800" b="1" i="1" kern="100">
                              <a:effectLst/>
                              <a:latin typeface="Cambria Math" panose="02040503050406030204" pitchFamily="18" charset="0"/>
                              <a:ea typeface="宋体" panose="02010600030101010101" pitchFamily="2" charset="-122"/>
                            </a:rPr>
                            <m:t>𝒋</m:t>
                          </m:r>
                        </m:e>
                      </m:d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−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𝒅𝒑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[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𝒋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−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𝟏</m:t>
                      </m:r>
                      <m:r>
                        <a:rPr lang="en-US" altLang="zh-CN" sz="1800" b="1" i="1" kern="100">
                          <a:effectLst/>
                          <a:latin typeface="Cambria Math" panose="02040503050406030204" pitchFamily="18" charset="0"/>
                          <a:ea typeface="宋体" panose="02010600030101010101" pitchFamily="2" charset="-122"/>
                        </a:rPr>
                        <m:t>])</m:t>
                      </m:r>
                    </m:oMath>
                  </m:oMathPara>
                </a14:m>
                <a:endParaRPr lang="zh-CN" altLang="zh-CN" sz="18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</p:txBody>
          </p:sp>
        </mc:Choice>
        <mc:Fallback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4C9D82E4-1533-7808-475F-FA0A53E0E9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618" y="5584957"/>
                <a:ext cx="8405325" cy="369332"/>
              </a:xfrm>
              <a:prstGeom prst="rect">
                <a:avLst/>
              </a:prstGeom>
              <a:blipFill>
                <a:blip r:embed="rId4"/>
                <a:stretch>
                  <a:fillRect b="-163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8769356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751954" y="1104900"/>
            <a:ext cx="3506869" cy="4673580"/>
          </a:xfrm>
          <a:custGeom>
            <a:avLst/>
            <a:gdLst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505845 w 3505845"/>
              <a:gd name="connsiteY3" fmla="*/ 4673580 h 4673580"/>
              <a:gd name="connsiteX4" fmla="*/ 0 w 3505845"/>
              <a:gd name="connsiteY4" fmla="*/ 4673580 h 4673580"/>
              <a:gd name="connsiteX5" fmla="*/ 0 w 3505845"/>
              <a:gd name="connsiteY5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486795 w 3505845"/>
              <a:gd name="connsiteY3" fmla="*/ 3524250 h 4673580"/>
              <a:gd name="connsiteX4" fmla="*/ 3505845 w 3505845"/>
              <a:gd name="connsiteY4" fmla="*/ 4673580 h 4673580"/>
              <a:gd name="connsiteX5" fmla="*/ 0 w 3505845"/>
              <a:gd name="connsiteY5" fmla="*/ 4673580 h 4673580"/>
              <a:gd name="connsiteX6" fmla="*/ 0 w 3505845"/>
              <a:gd name="connsiteY6" fmla="*/ 0 h 4673580"/>
              <a:gd name="connsiteX0" fmla="*/ 0 w 3505845"/>
              <a:gd name="connsiteY0" fmla="*/ 0 h 4673580"/>
              <a:gd name="connsiteX1" fmla="*/ 3505845 w 3505845"/>
              <a:gd name="connsiteY1" fmla="*/ 0 h 4673580"/>
              <a:gd name="connsiteX2" fmla="*/ 3486795 w 3505845"/>
              <a:gd name="connsiteY2" fmla="*/ 2247900 h 4673580"/>
              <a:gd name="connsiteX3" fmla="*/ 3467745 w 3505845"/>
              <a:gd name="connsiteY3" fmla="*/ 2857500 h 4673580"/>
              <a:gd name="connsiteX4" fmla="*/ 3486795 w 3505845"/>
              <a:gd name="connsiteY4" fmla="*/ 3524250 h 4673580"/>
              <a:gd name="connsiteX5" fmla="*/ 3505845 w 3505845"/>
              <a:gd name="connsiteY5" fmla="*/ 4673580 h 4673580"/>
              <a:gd name="connsiteX6" fmla="*/ 0 w 3505845"/>
              <a:gd name="connsiteY6" fmla="*/ 4673580 h 4673580"/>
              <a:gd name="connsiteX7" fmla="*/ 0 w 3505845"/>
              <a:gd name="connsiteY7" fmla="*/ 0 h 4673580"/>
              <a:gd name="connsiteX0" fmla="*/ 3467745 w 3559185"/>
              <a:gd name="connsiteY0" fmla="*/ 2857500 h 4673580"/>
              <a:gd name="connsiteX1" fmla="*/ 3486795 w 3559185"/>
              <a:gd name="connsiteY1" fmla="*/ 3524250 h 4673580"/>
              <a:gd name="connsiteX2" fmla="*/ 3505845 w 3559185"/>
              <a:gd name="connsiteY2" fmla="*/ 4673580 h 4673580"/>
              <a:gd name="connsiteX3" fmla="*/ 0 w 3559185"/>
              <a:gd name="connsiteY3" fmla="*/ 4673580 h 4673580"/>
              <a:gd name="connsiteX4" fmla="*/ 0 w 3559185"/>
              <a:gd name="connsiteY4" fmla="*/ 0 h 4673580"/>
              <a:gd name="connsiteX5" fmla="*/ 3505845 w 3559185"/>
              <a:gd name="connsiteY5" fmla="*/ 0 h 4673580"/>
              <a:gd name="connsiteX6" fmla="*/ 3486795 w 3559185"/>
              <a:gd name="connsiteY6" fmla="*/ 2247900 h 4673580"/>
              <a:gd name="connsiteX7" fmla="*/ 3559185 w 3559185"/>
              <a:gd name="connsiteY7" fmla="*/ 2948940 h 4673580"/>
              <a:gd name="connsiteX0" fmla="*/ 3467745 w 3505845"/>
              <a:gd name="connsiteY0" fmla="*/ 2857500 h 4673580"/>
              <a:gd name="connsiteX1" fmla="*/ 3486795 w 3505845"/>
              <a:gd name="connsiteY1" fmla="*/ 3524250 h 4673580"/>
              <a:gd name="connsiteX2" fmla="*/ 3505845 w 3505845"/>
              <a:gd name="connsiteY2" fmla="*/ 4673580 h 4673580"/>
              <a:gd name="connsiteX3" fmla="*/ 0 w 3505845"/>
              <a:gd name="connsiteY3" fmla="*/ 4673580 h 4673580"/>
              <a:gd name="connsiteX4" fmla="*/ 0 w 3505845"/>
              <a:gd name="connsiteY4" fmla="*/ 0 h 4673580"/>
              <a:gd name="connsiteX5" fmla="*/ 3505845 w 3505845"/>
              <a:gd name="connsiteY5" fmla="*/ 0 h 4673580"/>
              <a:gd name="connsiteX6" fmla="*/ 3486795 w 3505845"/>
              <a:gd name="connsiteY6" fmla="*/ 2247900 h 4673580"/>
              <a:gd name="connsiteX0" fmla="*/ 3486795 w 3505845"/>
              <a:gd name="connsiteY0" fmla="*/ 3524250 h 4673580"/>
              <a:gd name="connsiteX1" fmla="*/ 3505845 w 3505845"/>
              <a:gd name="connsiteY1" fmla="*/ 4673580 h 4673580"/>
              <a:gd name="connsiteX2" fmla="*/ 0 w 3505845"/>
              <a:gd name="connsiteY2" fmla="*/ 4673580 h 4673580"/>
              <a:gd name="connsiteX3" fmla="*/ 0 w 3505845"/>
              <a:gd name="connsiteY3" fmla="*/ 0 h 4673580"/>
              <a:gd name="connsiteX4" fmla="*/ 3505845 w 3505845"/>
              <a:gd name="connsiteY4" fmla="*/ 0 h 4673580"/>
              <a:gd name="connsiteX5" fmla="*/ 3486795 w 3505845"/>
              <a:gd name="connsiteY5" fmla="*/ 2247900 h 4673580"/>
              <a:gd name="connsiteX0" fmla="*/ 3515978 w 3515978"/>
              <a:gd name="connsiteY0" fmla="*/ 3524250 h 4673580"/>
              <a:gd name="connsiteX1" fmla="*/ 3505845 w 3515978"/>
              <a:gd name="connsiteY1" fmla="*/ 4673580 h 4673580"/>
              <a:gd name="connsiteX2" fmla="*/ 0 w 3515978"/>
              <a:gd name="connsiteY2" fmla="*/ 4673580 h 4673580"/>
              <a:gd name="connsiteX3" fmla="*/ 0 w 3515978"/>
              <a:gd name="connsiteY3" fmla="*/ 0 h 4673580"/>
              <a:gd name="connsiteX4" fmla="*/ 3505845 w 3515978"/>
              <a:gd name="connsiteY4" fmla="*/ 0 h 4673580"/>
              <a:gd name="connsiteX5" fmla="*/ 3486795 w 3515978"/>
              <a:gd name="connsiteY5" fmla="*/ 2247900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86795 w 3506869"/>
              <a:gd name="connsiteY5" fmla="*/ 2247900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96523 w 3506869"/>
              <a:gd name="connsiteY5" fmla="*/ 2247900 h 4673580"/>
              <a:gd name="connsiteX0" fmla="*/ 3506250 w 3525963"/>
              <a:gd name="connsiteY0" fmla="*/ 3524250 h 4673580"/>
              <a:gd name="connsiteX1" fmla="*/ 3505845 w 3525963"/>
              <a:gd name="connsiteY1" fmla="*/ 4673580 h 4673580"/>
              <a:gd name="connsiteX2" fmla="*/ 0 w 3525963"/>
              <a:gd name="connsiteY2" fmla="*/ 4673580 h 4673580"/>
              <a:gd name="connsiteX3" fmla="*/ 0 w 3525963"/>
              <a:gd name="connsiteY3" fmla="*/ 0 h 4673580"/>
              <a:gd name="connsiteX4" fmla="*/ 3505845 w 3525963"/>
              <a:gd name="connsiteY4" fmla="*/ 0 h 4673580"/>
              <a:gd name="connsiteX5" fmla="*/ 3525706 w 3525963"/>
              <a:gd name="connsiteY5" fmla="*/ 2257628 h 4673580"/>
              <a:gd name="connsiteX0" fmla="*/ 3506250 w 3516372"/>
              <a:gd name="connsiteY0" fmla="*/ 3524250 h 4673580"/>
              <a:gd name="connsiteX1" fmla="*/ 3505845 w 3516372"/>
              <a:gd name="connsiteY1" fmla="*/ 4673580 h 4673580"/>
              <a:gd name="connsiteX2" fmla="*/ 0 w 3516372"/>
              <a:gd name="connsiteY2" fmla="*/ 4673580 h 4673580"/>
              <a:gd name="connsiteX3" fmla="*/ 0 w 3516372"/>
              <a:gd name="connsiteY3" fmla="*/ 0 h 4673580"/>
              <a:gd name="connsiteX4" fmla="*/ 3505845 w 3516372"/>
              <a:gd name="connsiteY4" fmla="*/ 0 h 4673580"/>
              <a:gd name="connsiteX5" fmla="*/ 3515978 w 3516372"/>
              <a:gd name="connsiteY5" fmla="*/ 2257628 h 4673580"/>
              <a:gd name="connsiteX0" fmla="*/ 3506250 w 3506869"/>
              <a:gd name="connsiteY0" fmla="*/ 3524250 h 4673580"/>
              <a:gd name="connsiteX1" fmla="*/ 3505845 w 3506869"/>
              <a:gd name="connsiteY1" fmla="*/ 4673580 h 4673580"/>
              <a:gd name="connsiteX2" fmla="*/ 0 w 3506869"/>
              <a:gd name="connsiteY2" fmla="*/ 4673580 h 4673580"/>
              <a:gd name="connsiteX3" fmla="*/ 0 w 3506869"/>
              <a:gd name="connsiteY3" fmla="*/ 0 h 4673580"/>
              <a:gd name="connsiteX4" fmla="*/ 3505845 w 3506869"/>
              <a:gd name="connsiteY4" fmla="*/ 0 h 4673580"/>
              <a:gd name="connsiteX5" fmla="*/ 3496523 w 3506869"/>
              <a:gd name="connsiteY5" fmla="*/ 2257628 h 4673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6869" h="4673580">
                <a:moveTo>
                  <a:pt x="3506250" y="3524250"/>
                </a:moveTo>
                <a:cubicBezTo>
                  <a:pt x="3502872" y="3907360"/>
                  <a:pt x="3509223" y="4290470"/>
                  <a:pt x="3505845" y="4673580"/>
                </a:cubicBezTo>
                <a:lnTo>
                  <a:pt x="0" y="4673580"/>
                </a:lnTo>
                <a:lnTo>
                  <a:pt x="0" y="0"/>
                </a:lnTo>
                <a:lnTo>
                  <a:pt x="3505845" y="0"/>
                </a:lnTo>
                <a:cubicBezTo>
                  <a:pt x="3502738" y="749300"/>
                  <a:pt x="3499630" y="1508328"/>
                  <a:pt x="3496523" y="2257628"/>
                </a:cubicBezTo>
              </a:path>
            </a:pathLst>
          </a:cu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 rot="16200000">
            <a:off x="8840821" y="5324522"/>
            <a:ext cx="453958" cy="453958"/>
            <a:chOff x="5869021" y="5872413"/>
            <a:chExt cx="453958" cy="453958"/>
          </a:xfrm>
        </p:grpSpPr>
        <p:sp>
          <p:nvSpPr>
            <p:cNvPr id="4" name="矩形 3"/>
            <p:cNvSpPr/>
            <p:nvPr/>
          </p:nvSpPr>
          <p:spPr>
            <a:xfrm>
              <a:off x="5869021" y="5872413"/>
              <a:ext cx="453958" cy="45395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" name="箭头: V 形 4"/>
            <p:cNvSpPr/>
            <p:nvPr/>
          </p:nvSpPr>
          <p:spPr>
            <a:xfrm rot="5400000">
              <a:off x="5997358" y="5972932"/>
              <a:ext cx="197284" cy="252920"/>
            </a:xfrm>
            <a:prstGeom prst="chevron">
              <a:avLst>
                <a:gd name="adj" fmla="val 7253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338925" y="3625604"/>
            <a:ext cx="5839795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rPr>
              <a:t>数据处理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23069" y="1924346"/>
            <a:ext cx="4463481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rPr>
              <a:t>PART03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eometr415 Blk BT" panose="020B0802020204020303" pitchFamily="34" charset="0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9513481"/>
      </p:ext>
    </p:extLst>
  </p:cSld>
  <p:clrMapOvr>
    <a:masterClrMapping/>
  </p:clrMapOvr>
  <p:transition spd="slow" advTm="4000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388795" y="160439"/>
            <a:ext cx="3414409" cy="1118434"/>
            <a:chOff x="4388795" y="199351"/>
            <a:chExt cx="3414409" cy="1118434"/>
          </a:xfrm>
        </p:grpSpPr>
        <p:sp>
          <p:nvSpPr>
            <p:cNvPr id="5" name="矩形 4"/>
            <p:cNvSpPr/>
            <p:nvPr/>
          </p:nvSpPr>
          <p:spPr>
            <a:xfrm>
              <a:off x="4388795" y="496112"/>
              <a:ext cx="3414409" cy="622570"/>
            </a:xfrm>
            <a:prstGeom prst="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93922" y="199351"/>
              <a:ext cx="804156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marR="0" lvl="0" indent="0" algn="dist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400" b="0" i="0" u="none" strike="noStrike" cap="none" spc="0" normalizeH="0" baseline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03</a:t>
              </a:r>
              <a:endPara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metr415 Blk BT" panose="020B0802020204020303" pitchFamily="34" charset="0"/>
                <a:ea typeface="微软雅黑"/>
                <a:cs typeface="+mn-cs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507151" y="794565"/>
              <a:ext cx="3177700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eometr415 Blk BT" panose="020B0802020204020303" pitchFamily="34" charset="0"/>
                  <a:ea typeface="微软雅黑"/>
                  <a:cs typeface="+mn-cs"/>
                </a:rPr>
                <a:t>小规模测试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D2226A40-1B61-C939-9133-1EDE9204A9F6}"/>
              </a:ext>
            </a:extLst>
          </p:cNvPr>
          <p:cNvGrpSpPr/>
          <p:nvPr/>
        </p:nvGrpSpPr>
        <p:grpSpPr>
          <a:xfrm>
            <a:off x="1565077" y="1577325"/>
            <a:ext cx="4530923" cy="646231"/>
            <a:chOff x="6848277" y="2516740"/>
            <a:chExt cx="4530923" cy="646231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E2A6013D-AFCC-8BF8-4D98-5E1A1CCB7868}"/>
                </a:ext>
              </a:extLst>
            </p:cNvPr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38F8E2D3-45C2-428D-7EED-BC37F96B0A41}"/>
                  </a:ext>
                </a:extLst>
              </p:cNvPr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38" name="箭头: V 形 37">
                <a:extLst>
                  <a:ext uri="{FF2B5EF4-FFF2-40B4-BE49-F238E27FC236}">
                    <a16:creationId xmlns:a16="http://schemas.microsoft.com/office/drawing/2014/main" id="{8DD0BCE1-B230-E218-614A-0FDC7A78C3AA}"/>
                  </a:ext>
                </a:extLst>
              </p:cNvPr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9469C78B-3408-E95B-1ECD-CFA03669EE06}"/>
                </a:ext>
              </a:extLst>
            </p:cNvPr>
            <p:cNvGrpSpPr/>
            <p:nvPr/>
          </p:nvGrpSpPr>
          <p:grpSpPr>
            <a:xfrm>
              <a:off x="7430572" y="2516740"/>
              <a:ext cx="3948628" cy="646231"/>
              <a:chOff x="6585160" y="1678126"/>
              <a:chExt cx="3948628" cy="646231"/>
            </a:xfrm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C846BCD7-4FCA-40BD-AE49-B2DF8A2CB41B}"/>
                  </a:ext>
                </a:extLst>
              </p:cNvPr>
              <p:cNvSpPr/>
              <p:nvPr/>
            </p:nvSpPr>
            <p:spPr>
              <a:xfrm>
                <a:off x="6585160" y="2030750"/>
                <a:ext cx="3948628" cy="29360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E04A752D-30BF-D4C6-0449-F4BF963881E2}"/>
                  </a:ext>
                </a:extLst>
              </p:cNvPr>
              <p:cNvSpPr/>
              <p:nvPr/>
            </p:nvSpPr>
            <p:spPr>
              <a:xfrm>
                <a:off x="6585160" y="1678126"/>
                <a:ext cx="2764988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暴力法小规模数据测试</a:t>
                </a:r>
              </a:p>
            </p:txBody>
          </p:sp>
        </p:grpSp>
      </p:grpSp>
      <p:pic>
        <p:nvPicPr>
          <p:cNvPr id="3074" name="图片 2">
            <a:extLst>
              <a:ext uri="{FF2B5EF4-FFF2-40B4-BE49-F238E27FC236}">
                <a16:creationId xmlns:a16="http://schemas.microsoft.com/office/drawing/2014/main" id="{6495651F-AD2F-F3BF-65F2-4AD4F9118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0701" y="2223556"/>
            <a:ext cx="2955925" cy="1052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id="{ACA58A73-42DE-7234-19D6-6F9E31DEF977}"/>
              </a:ext>
            </a:extLst>
          </p:cNvPr>
          <p:cNvGrpSpPr/>
          <p:nvPr/>
        </p:nvGrpSpPr>
        <p:grpSpPr>
          <a:xfrm>
            <a:off x="1540701" y="3577175"/>
            <a:ext cx="4530923" cy="646231"/>
            <a:chOff x="6848277" y="2516740"/>
            <a:chExt cx="4530923" cy="646231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689544A8-4CB8-CFFE-C500-F873BA9A953F}"/>
                </a:ext>
              </a:extLst>
            </p:cNvPr>
            <p:cNvGrpSpPr/>
            <p:nvPr/>
          </p:nvGrpSpPr>
          <p:grpSpPr>
            <a:xfrm rot="16200000">
              <a:off x="6848277" y="2516741"/>
              <a:ext cx="453958" cy="453958"/>
              <a:chOff x="5869021" y="5872413"/>
              <a:chExt cx="453958" cy="453958"/>
            </a:xfrm>
          </p:grpSpPr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7B01BF7F-FB19-8540-CAEE-7A25F0DBEDBE}"/>
                  </a:ext>
                </a:extLst>
              </p:cNvPr>
              <p:cNvSpPr/>
              <p:nvPr/>
            </p:nvSpPr>
            <p:spPr>
              <a:xfrm>
                <a:off x="5869021" y="5872413"/>
                <a:ext cx="453958" cy="453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46" name="箭头: V 形 45">
                <a:extLst>
                  <a:ext uri="{FF2B5EF4-FFF2-40B4-BE49-F238E27FC236}">
                    <a16:creationId xmlns:a16="http://schemas.microsoft.com/office/drawing/2014/main" id="{D1686764-FF78-4EAA-E334-A1B23B435ED5}"/>
                  </a:ext>
                </a:extLst>
              </p:cNvPr>
              <p:cNvSpPr/>
              <p:nvPr/>
            </p:nvSpPr>
            <p:spPr>
              <a:xfrm rot="5400000">
                <a:off x="5997358" y="5972932"/>
                <a:ext cx="197284" cy="252920"/>
              </a:xfrm>
              <a:prstGeom prst="chevron">
                <a:avLst>
                  <a:gd name="adj" fmla="val 7253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05689BE4-4101-AFE7-0777-21CD85134E12}"/>
                </a:ext>
              </a:extLst>
            </p:cNvPr>
            <p:cNvGrpSpPr/>
            <p:nvPr/>
          </p:nvGrpSpPr>
          <p:grpSpPr>
            <a:xfrm>
              <a:off x="7430572" y="2516740"/>
              <a:ext cx="3948628" cy="646231"/>
              <a:chOff x="6585160" y="1678126"/>
              <a:chExt cx="3948628" cy="646231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2121C598-1B09-42FD-8997-B4947E83EEB8}"/>
                  </a:ext>
                </a:extLst>
              </p:cNvPr>
              <p:cNvSpPr/>
              <p:nvPr/>
            </p:nvSpPr>
            <p:spPr>
              <a:xfrm>
                <a:off x="6585160" y="2030750"/>
                <a:ext cx="3948628" cy="293607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84E7B5A2-09BC-7FA2-718B-650D7E2AA131}"/>
                  </a:ext>
                </a:extLst>
              </p:cNvPr>
              <p:cNvSpPr/>
              <p:nvPr/>
            </p:nvSpPr>
            <p:spPr>
              <a:xfrm>
                <a:off x="6585160" y="1678126"/>
                <a:ext cx="2764988" cy="396134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动态规划小规模数据测试</a:t>
                </a:r>
              </a:p>
            </p:txBody>
          </p:sp>
        </p:grpSp>
      </p:grpSp>
      <p:pic>
        <p:nvPicPr>
          <p:cNvPr id="3075" name="图片 3">
            <a:extLst>
              <a:ext uri="{FF2B5EF4-FFF2-40B4-BE49-F238E27FC236}">
                <a16:creationId xmlns:a16="http://schemas.microsoft.com/office/drawing/2014/main" id="{FEC768FF-405B-7467-4191-25BBFB66B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857" y="4361195"/>
            <a:ext cx="2955925" cy="14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" name="矩形 46">
            <a:extLst>
              <a:ext uri="{FF2B5EF4-FFF2-40B4-BE49-F238E27FC236}">
                <a16:creationId xmlns:a16="http://schemas.microsoft.com/office/drawing/2014/main" id="{9D6307BF-DCFC-9E07-9093-31478AC020B6}"/>
              </a:ext>
            </a:extLst>
          </p:cNvPr>
          <p:cNvSpPr/>
          <p:nvPr/>
        </p:nvSpPr>
        <p:spPr>
          <a:xfrm>
            <a:off x="6630219" y="1577325"/>
            <a:ext cx="3414409" cy="438491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左侧图片为实验结果的小规模测试结果截图，其中暴力法进行测试的数据规模是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个数据，动态规划法进行测试的数据规模是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，可以看到，运行结果都是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为获胜者，从运行时间可以很明显的观察到，虽然动态规划的规模是暴力法的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倍，但是运行时间确实暴力法的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1/10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，因此暴力法求解本问题的算法时间复杂度是十分复杂的，但实验效率提高的直接结果就是导致空间内存开销大大增大。</a:t>
            </a:r>
          </a:p>
        </p:txBody>
      </p:sp>
    </p:spTree>
    <p:extLst>
      <p:ext uri="{BB962C8B-B14F-4D97-AF65-F5344CB8AC3E}">
        <p14:creationId xmlns:p14="http://schemas.microsoft.com/office/powerpoint/2010/main" val="4160960362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1322</Words>
  <Application>Microsoft Office PowerPoint</Application>
  <PresentationFormat>宽屏</PresentationFormat>
  <Paragraphs>94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Cambria Math</vt:lpstr>
      <vt:lpstr>Times New Roman</vt:lpstr>
      <vt:lpstr>Arial</vt:lpstr>
      <vt:lpstr>等线</vt:lpstr>
      <vt:lpstr>Adobe 仿宋 Std R</vt:lpstr>
      <vt:lpstr>Geometr415 Blk BT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张 欣杰</cp:lastModifiedBy>
  <cp:revision>35</cp:revision>
  <dcterms:created xsi:type="dcterms:W3CDTF">2017-05-25T01:38:20Z</dcterms:created>
  <dcterms:modified xsi:type="dcterms:W3CDTF">2022-05-20T06:21:49Z</dcterms:modified>
</cp:coreProperties>
</file>

<file path=docProps/thumbnail.jpeg>
</file>